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23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D085-075C-EC4D-9182-7CA2585A8BE6}" type="datetimeFigureOut">
              <a:rPr/>
              <a:pPr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1F44-D8A7-2348-943C-94D591003279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D085-075C-EC4D-9182-7CA2585A8BE6}" type="datetimeFigureOut">
              <a:rPr/>
              <a:pPr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1F44-D8A7-2348-943C-94D591003279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D085-075C-EC4D-9182-7CA2585A8BE6}" type="datetimeFigureOut">
              <a:rPr/>
              <a:pPr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1F44-D8A7-2348-943C-94D591003279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D085-075C-EC4D-9182-7CA2585A8BE6}" type="datetimeFigureOut">
              <a:rPr/>
              <a:pPr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1F44-D8A7-2348-943C-94D591003279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D085-075C-EC4D-9182-7CA2585A8BE6}" type="datetimeFigureOut">
              <a:rPr/>
              <a:pPr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1F44-D8A7-2348-943C-94D591003279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D085-075C-EC4D-9182-7CA2585A8BE6}" type="datetimeFigureOut">
              <a:rPr/>
              <a:pPr/>
              <a:t>11/23/12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1F44-D8A7-2348-943C-94D591003279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D085-075C-EC4D-9182-7CA2585A8BE6}" type="datetimeFigureOut">
              <a:rPr/>
              <a:pPr/>
              <a:t>11/23/12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1F44-D8A7-2348-943C-94D591003279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D085-075C-EC4D-9182-7CA2585A8BE6}" type="datetimeFigureOut">
              <a:rPr/>
              <a:pPr/>
              <a:t>11/23/12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1F44-D8A7-2348-943C-94D591003279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D085-075C-EC4D-9182-7CA2585A8BE6}" type="datetimeFigureOut">
              <a:rPr/>
              <a:pPr/>
              <a:t>11/23/12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1F44-D8A7-2348-943C-94D591003279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D085-075C-EC4D-9182-7CA2585A8BE6}" type="datetimeFigureOut">
              <a:rPr/>
              <a:pPr/>
              <a:t>11/23/12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1F44-D8A7-2348-943C-94D591003279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D085-075C-EC4D-9182-7CA2585A8BE6}" type="datetimeFigureOut">
              <a:rPr/>
              <a:pPr/>
              <a:t>11/23/12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61F44-D8A7-2348-943C-94D591003279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4D085-075C-EC4D-9182-7CA2585A8BE6}" type="datetimeFigureOut">
              <a:rPr/>
              <a:pPr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61F44-D8A7-2348-943C-94D591003279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61763" y="261852"/>
            <a:ext cx="3657600" cy="845765"/>
            <a:chOff x="3094668" y="2743200"/>
            <a:chExt cx="3657600" cy="845765"/>
          </a:xfrm>
        </p:grpSpPr>
        <p:sp>
          <p:nvSpPr>
            <p:cNvPr id="6" name="TextBox 5"/>
            <p:cNvSpPr txBox="1"/>
            <p:nvPr/>
          </p:nvSpPr>
          <p:spPr>
            <a:xfrm>
              <a:off x="3200400" y="2743200"/>
              <a:ext cx="355186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>
                  <a:solidFill>
                    <a:srgbClr val="D0231C"/>
                  </a:solidFill>
                  <a:latin typeface="Subway Novella"/>
                  <a:cs typeface="Subway Novella"/>
                </a:rPr>
                <a:t>GPUVerified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3094668" y="2757968"/>
              <a:ext cx="3657600" cy="830997"/>
            </a:xfrm>
            <a:prstGeom prst="rect">
              <a:avLst/>
            </a:prstGeom>
            <a:noFill/>
            <a:ln w="76200">
              <a:solidFill>
                <a:srgbClr val="D0231C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720000">
            <a:off x="6187210" y="4627765"/>
            <a:ext cx="3860800" cy="10287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31585" y="619761"/>
            <a:ext cx="8544049" cy="2123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chemeClr val="bg1">
                    <a:lumMod val="75000"/>
                  </a:schemeClr>
                </a:solidFill>
                <a:latin typeface="Courier New"/>
                <a:cs typeface="Courier New"/>
              </a:rPr>
              <a:t>1</a:t>
            </a:r>
            <a:r>
              <a:rPr lang="en-US" sz="2200" b="1" dirty="0">
                <a:latin typeface="Courier New"/>
                <a:cs typeface="Courier New"/>
              </a:rPr>
              <a:t>  </a:t>
            </a:r>
            <a:r>
              <a:rPr lang="en-US" sz="2200" b="1" dirty="0">
                <a:solidFill>
                  <a:srgbClr val="0000FF"/>
                </a:solidFill>
                <a:latin typeface="Courier New"/>
                <a:cs typeface="Courier New"/>
              </a:rPr>
              <a:t>__kernel</a:t>
            </a:r>
            <a:r>
              <a:rPr lang="en-US" sz="2200" b="1" dirty="0">
                <a:latin typeface="Courier New"/>
                <a:cs typeface="Courier New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Courier New"/>
                <a:cs typeface="Courier New"/>
              </a:rPr>
              <a:t>void</a:t>
            </a:r>
          </a:p>
          <a:p>
            <a:r>
              <a:rPr lang="en-US" sz="2200" b="1" dirty="0">
                <a:solidFill>
                  <a:srgbClr val="BFBFBF"/>
                </a:solidFill>
                <a:latin typeface="Courier New"/>
                <a:cs typeface="Courier New"/>
              </a:rPr>
              <a:t>2</a:t>
            </a:r>
            <a:r>
              <a:rPr lang="en-US" sz="2200" b="1" dirty="0">
                <a:latin typeface="Courier New"/>
                <a:cs typeface="Courier New"/>
              </a:rPr>
              <a:t>  </a:t>
            </a:r>
            <a:r>
              <a:rPr lang="en-US" sz="2200" b="1" dirty="0" err="1">
                <a:latin typeface="Courier New"/>
                <a:cs typeface="Courier New"/>
              </a:rPr>
              <a:t>add_neighbour</a:t>
            </a:r>
            <a:r>
              <a:rPr lang="en-US" sz="2200" b="1" dirty="0">
                <a:latin typeface="Courier New"/>
                <a:cs typeface="Courier New"/>
              </a:rPr>
              <a:t>(</a:t>
            </a:r>
            <a:r>
              <a:rPr lang="en-US" sz="2200" b="1" dirty="0">
                <a:solidFill>
                  <a:srgbClr val="0000FF"/>
                </a:solidFill>
                <a:latin typeface="Courier New"/>
                <a:cs typeface="Courier New"/>
              </a:rPr>
              <a:t>__local </a:t>
            </a:r>
            <a:r>
              <a:rPr lang="en-US" sz="2200" b="1" dirty="0" err="1">
                <a:solidFill>
                  <a:srgbClr val="0000FF"/>
                </a:solidFill>
                <a:latin typeface="Courier New"/>
                <a:cs typeface="Courier New"/>
              </a:rPr>
              <a:t>int</a:t>
            </a:r>
            <a:r>
              <a:rPr lang="en-US" sz="2200" b="1" dirty="0">
                <a:latin typeface="Courier New"/>
                <a:cs typeface="Courier New"/>
              </a:rPr>
              <a:t> *A, </a:t>
            </a:r>
            <a:r>
              <a:rPr lang="en-US" sz="2200" b="1" dirty="0" err="1">
                <a:solidFill>
                  <a:srgbClr val="0000FF"/>
                </a:solidFill>
                <a:latin typeface="Courier New"/>
                <a:cs typeface="Courier New"/>
              </a:rPr>
              <a:t>int</a:t>
            </a:r>
            <a:r>
              <a:rPr lang="en-US" sz="2200" b="1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lang="en-US" sz="2200" b="1" dirty="0">
                <a:latin typeface="Courier New"/>
                <a:cs typeface="Courier New"/>
              </a:rPr>
              <a:t>offset)</a:t>
            </a:r>
          </a:p>
          <a:p>
            <a:r>
              <a:rPr lang="en-US" sz="2200" b="1" dirty="0">
                <a:solidFill>
                  <a:srgbClr val="BFBFBF"/>
                </a:solidFill>
                <a:latin typeface="Courier New"/>
                <a:cs typeface="Courier New"/>
              </a:rPr>
              <a:t>3</a:t>
            </a:r>
            <a:r>
              <a:rPr lang="en-US" sz="2200" b="1" dirty="0">
                <a:latin typeface="Courier New"/>
                <a:cs typeface="Courier New"/>
              </a:rPr>
              <a:t>  {</a:t>
            </a:r>
          </a:p>
          <a:p>
            <a:r>
              <a:rPr lang="en-US" sz="2200" b="1" dirty="0">
                <a:solidFill>
                  <a:srgbClr val="BFBFBF"/>
                </a:solidFill>
                <a:latin typeface="Courier New"/>
                <a:cs typeface="Courier New"/>
              </a:rPr>
              <a:t>4</a:t>
            </a:r>
            <a:r>
              <a:rPr lang="en-US" sz="2200" b="1" dirty="0">
                <a:latin typeface="Courier New"/>
                <a:cs typeface="Courier New"/>
              </a:rPr>
              <a:t>    </a:t>
            </a:r>
            <a:r>
              <a:rPr lang="en-US" sz="2200" b="1" dirty="0" err="1">
                <a:solidFill>
                  <a:srgbClr val="0000FF"/>
                </a:solidFill>
                <a:latin typeface="Courier New"/>
                <a:cs typeface="Courier New"/>
              </a:rPr>
              <a:t>int</a:t>
            </a:r>
            <a:r>
              <a:rPr lang="en-US" sz="2200" b="1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lang="en-US" sz="2200" b="1" dirty="0" err="1">
                <a:latin typeface="Courier New"/>
                <a:cs typeface="Courier New"/>
              </a:rPr>
              <a:t>tid</a:t>
            </a:r>
            <a:r>
              <a:rPr lang="en-US" sz="2200" b="1" dirty="0">
                <a:latin typeface="Courier New"/>
                <a:cs typeface="Courier New"/>
              </a:rPr>
              <a:t> = </a:t>
            </a:r>
            <a:r>
              <a:rPr lang="en-US" sz="2200" b="1" dirty="0" err="1">
                <a:latin typeface="Courier New"/>
                <a:cs typeface="Courier New"/>
              </a:rPr>
              <a:t>get_local_id</a:t>
            </a:r>
            <a:r>
              <a:rPr lang="en-US" sz="2200" b="1" dirty="0">
                <a:latin typeface="Courier New"/>
                <a:cs typeface="Courier New"/>
              </a:rPr>
              <a:t>(0);</a:t>
            </a:r>
          </a:p>
          <a:p>
            <a:r>
              <a:rPr lang="en-US" sz="2200" b="1" dirty="0">
                <a:solidFill>
                  <a:srgbClr val="BFBFBF"/>
                </a:solidFill>
                <a:latin typeface="Courier New"/>
                <a:cs typeface="Courier New"/>
              </a:rPr>
              <a:t>5</a:t>
            </a:r>
            <a:r>
              <a:rPr lang="en-US" sz="2200" b="1" dirty="0">
                <a:latin typeface="Courier New"/>
                <a:cs typeface="Courier New"/>
              </a:rPr>
              <a:t>    A[</a:t>
            </a:r>
            <a:r>
              <a:rPr lang="en-US" sz="2200" b="1" dirty="0" err="1">
                <a:latin typeface="Courier New"/>
                <a:cs typeface="Courier New"/>
              </a:rPr>
              <a:t>tid</a:t>
            </a:r>
            <a:r>
              <a:rPr lang="en-US" sz="2200" b="1" dirty="0">
                <a:latin typeface="Courier New"/>
                <a:cs typeface="Courier New"/>
              </a:rPr>
              <a:t>] += A[</a:t>
            </a:r>
            <a:r>
              <a:rPr lang="en-US" sz="2200" b="1" dirty="0" err="1">
                <a:latin typeface="Courier New"/>
                <a:cs typeface="Courier New"/>
              </a:rPr>
              <a:t>tid</a:t>
            </a:r>
            <a:r>
              <a:rPr lang="en-US" sz="2200" b="1" dirty="0">
                <a:latin typeface="Courier New"/>
                <a:cs typeface="Courier New"/>
              </a:rPr>
              <a:t> + offset];</a:t>
            </a:r>
          </a:p>
          <a:p>
            <a:r>
              <a:rPr lang="en-US" sz="2200" b="1" dirty="0">
                <a:solidFill>
                  <a:srgbClr val="BFBFBF"/>
                </a:solidFill>
                <a:latin typeface="Courier New"/>
                <a:cs typeface="Courier New"/>
              </a:rPr>
              <a:t>6</a:t>
            </a:r>
            <a:r>
              <a:rPr lang="en-US" sz="2200" b="1" dirty="0">
                <a:latin typeface="Courier New"/>
                <a:cs typeface="Courier New"/>
              </a:rPr>
              <a:t>  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1585" y="2927078"/>
            <a:ext cx="8544049" cy="2585323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ourier New"/>
                <a:cs typeface="Courier New"/>
              </a:rPr>
              <a:t>&gt; </a:t>
            </a:r>
            <a:r>
              <a:rPr lang="en-US" b="1" dirty="0" err="1">
                <a:solidFill>
                  <a:schemeClr val="bg1"/>
                </a:solidFill>
                <a:latin typeface="Courier New"/>
                <a:cs typeface="Courier New"/>
              </a:rPr>
              <a:t>GPUVerify</a:t>
            </a:r>
            <a:r>
              <a:rPr lang="en-US" b="1" dirty="0">
                <a:solidFill>
                  <a:schemeClr val="bg1"/>
                </a:solidFill>
                <a:latin typeface="Courier New"/>
                <a:cs typeface="Courier New"/>
              </a:rPr>
              <a:t> --</a:t>
            </a:r>
            <a:r>
              <a:rPr lang="en-US" b="1" dirty="0" err="1">
                <a:solidFill>
                  <a:schemeClr val="bg1"/>
                </a:solidFill>
                <a:latin typeface="Courier New"/>
                <a:cs typeface="Courier New"/>
              </a:rPr>
              <a:t>local_size</a:t>
            </a:r>
            <a:r>
              <a:rPr lang="en-US" b="1" dirty="0">
                <a:solidFill>
                  <a:schemeClr val="bg1"/>
                </a:solidFill>
                <a:latin typeface="Courier New"/>
                <a:cs typeface="Courier New"/>
              </a:rPr>
              <a:t>=64 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-–</a:t>
            </a:r>
            <a:r>
              <a:rPr lang="en-US" b="1" dirty="0" err="1">
                <a:solidFill>
                  <a:schemeClr val="bg1"/>
                </a:solidFill>
                <a:latin typeface="Courier New"/>
                <a:cs typeface="Courier New"/>
              </a:rPr>
              <a:t>num_groups</a:t>
            </a:r>
            <a:r>
              <a:rPr lang="en-US" b="1" dirty="0">
                <a:solidFill>
                  <a:schemeClr val="bg1"/>
                </a:solidFill>
                <a:latin typeface="Courier New"/>
                <a:cs typeface="Courier New"/>
              </a:rPr>
              <a:t>=128 kernel.cl</a:t>
            </a:r>
          </a:p>
          <a:p>
            <a:endParaRPr lang="en-US" b="1" dirty="0">
              <a:solidFill>
                <a:schemeClr val="bg1"/>
              </a:solidFill>
              <a:latin typeface="Courier New"/>
              <a:cs typeface="Courier New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/>
                <a:cs typeface="Courier New"/>
              </a:rPr>
              <a:t>kernel.cl: </a:t>
            </a:r>
            <a:r>
              <a:rPr lang="en-US" b="1" dirty="0">
                <a:solidFill>
                  <a:srgbClr val="FF0000"/>
                </a:solidFill>
                <a:latin typeface="Courier New"/>
                <a:cs typeface="Courier New"/>
              </a:rPr>
              <a:t>error:</a:t>
            </a:r>
            <a:r>
              <a:rPr lang="en-US" b="1" dirty="0">
                <a:solidFill>
                  <a:schemeClr val="bg1"/>
                </a:solidFill>
                <a:latin typeface="Courier New"/>
                <a:cs typeface="Courier New"/>
              </a:rPr>
              <a:t> possible read-write race on ((char*)A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)[32]:</a:t>
            </a:r>
            <a:endParaRPr lang="en-US" b="1" dirty="0">
              <a:solidFill>
                <a:schemeClr val="bg1"/>
              </a:solidFill>
              <a:latin typeface="Courier New"/>
              <a:cs typeface="Courier New"/>
            </a:endParaRPr>
          </a:p>
          <a:p>
            <a:endParaRPr lang="en-US" b="1" dirty="0">
              <a:solidFill>
                <a:schemeClr val="bg1"/>
              </a:solidFill>
              <a:latin typeface="Courier New"/>
              <a:cs typeface="Courier New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/>
                <a:cs typeface="Courier New"/>
              </a:rPr>
              <a:t>kernel.cl:5:3: read by thread 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(8, </a:t>
            </a:r>
            <a:r>
              <a:rPr lang="en-US" b="1" dirty="0">
                <a:solidFill>
                  <a:schemeClr val="bg1"/>
                </a:solidFill>
                <a:latin typeface="Courier New"/>
                <a:cs typeface="Courier New"/>
              </a:rPr>
              <a:t>0, 0) group (0, 0, 0)</a:t>
            </a:r>
          </a:p>
          <a:p>
            <a:r>
              <a:rPr lang="en-US" b="1" dirty="0">
                <a:solidFill>
                  <a:schemeClr val="bg1"/>
                </a:solidFill>
                <a:latin typeface="Courier New"/>
                <a:cs typeface="Courier New"/>
              </a:rPr>
              <a:t>  A[</a:t>
            </a:r>
            <a:r>
              <a:rPr lang="en-US" b="1" dirty="0" err="1">
                <a:solidFill>
                  <a:schemeClr val="bg1"/>
                </a:solidFill>
                <a:latin typeface="Courier New"/>
                <a:cs typeface="Courier New"/>
              </a:rPr>
              <a:t>tid</a:t>
            </a:r>
            <a:r>
              <a:rPr lang="en-US" b="1" dirty="0">
                <a:solidFill>
                  <a:schemeClr val="bg1"/>
                </a:solidFill>
                <a:latin typeface="Courier New"/>
                <a:cs typeface="Courier New"/>
              </a:rPr>
              <a:t>] += A[</a:t>
            </a:r>
            <a:r>
              <a:rPr lang="en-US" b="1" dirty="0" err="1">
                <a:solidFill>
                  <a:schemeClr val="bg1"/>
                </a:solidFill>
                <a:latin typeface="Courier New"/>
                <a:cs typeface="Courier New"/>
              </a:rPr>
              <a:t>tid</a:t>
            </a:r>
            <a:r>
              <a:rPr lang="en-US" b="1" dirty="0">
                <a:solidFill>
                  <a:schemeClr val="bg1"/>
                </a:solidFill>
                <a:latin typeface="Courier New"/>
                <a:cs typeface="Courier New"/>
              </a:rPr>
              <a:t> + offset];</a:t>
            </a:r>
          </a:p>
          <a:p>
            <a:endParaRPr lang="en-US" b="1" dirty="0">
              <a:solidFill>
                <a:schemeClr val="bg1"/>
              </a:solidFill>
              <a:latin typeface="Courier New"/>
              <a:cs typeface="Courier New"/>
            </a:endParaRPr>
          </a:p>
          <a:p>
            <a:r>
              <a:rPr lang="en-US" b="1" dirty="0">
                <a:solidFill>
                  <a:schemeClr val="bg1"/>
                </a:solidFill>
                <a:latin typeface="Courier New"/>
                <a:cs typeface="Courier New"/>
              </a:rPr>
              <a:t>kernel.cl:5:3: write by thread 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(4, </a:t>
            </a:r>
            <a:r>
              <a:rPr lang="en-US" b="1" dirty="0">
                <a:solidFill>
                  <a:schemeClr val="bg1"/>
                </a:solidFill>
                <a:latin typeface="Courier New"/>
                <a:cs typeface="Courier New"/>
              </a:rPr>
              <a:t>0, 0) group (0, 0, 0)</a:t>
            </a:r>
          </a:p>
          <a:p>
            <a:r>
              <a:rPr lang="en-US" b="1" dirty="0">
                <a:solidFill>
                  <a:schemeClr val="bg1"/>
                </a:solidFill>
                <a:latin typeface="Courier New"/>
                <a:cs typeface="Courier New"/>
              </a:rPr>
              <a:t>  A[</a:t>
            </a:r>
            <a:r>
              <a:rPr lang="en-US" b="1" dirty="0" err="1">
                <a:solidFill>
                  <a:schemeClr val="bg1"/>
                </a:solidFill>
                <a:latin typeface="Courier New"/>
                <a:cs typeface="Courier New"/>
              </a:rPr>
              <a:t>tid</a:t>
            </a:r>
            <a:r>
              <a:rPr lang="en-US" b="1" dirty="0">
                <a:solidFill>
                  <a:schemeClr val="bg1"/>
                </a:solidFill>
                <a:latin typeface="Courier New"/>
                <a:cs typeface="Courier New"/>
              </a:rPr>
              <a:t>] += A[</a:t>
            </a:r>
            <a:r>
              <a:rPr lang="en-US" b="1" dirty="0" err="1">
                <a:solidFill>
                  <a:schemeClr val="bg1"/>
                </a:solidFill>
                <a:latin typeface="Courier New"/>
                <a:cs typeface="Courier New"/>
              </a:rPr>
              <a:t>tid</a:t>
            </a:r>
            <a:r>
              <a:rPr lang="en-US" b="1" dirty="0">
                <a:solidFill>
                  <a:schemeClr val="bg1"/>
                </a:solidFill>
                <a:latin typeface="Courier New"/>
                <a:cs typeface="Courier New"/>
              </a:rPr>
              <a:t> + offset];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16200000" flipH="1">
            <a:off x="-124172" y="1674206"/>
            <a:ext cx="2123658" cy="14767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31585" y="126312"/>
            <a:ext cx="8535503" cy="2800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chemeClr val="bg1">
                    <a:lumMod val="75000"/>
                  </a:schemeClr>
                </a:solidFill>
                <a:latin typeface="Courier New"/>
                <a:cs typeface="Courier New"/>
              </a:rPr>
              <a:t>1</a:t>
            </a:r>
            <a:r>
              <a:rPr lang="en-US" sz="2200" b="1" dirty="0">
                <a:latin typeface="Courier New"/>
                <a:cs typeface="Courier New"/>
              </a:rPr>
              <a:t>  </a:t>
            </a:r>
            <a:r>
              <a:rPr lang="en-US" sz="2200" b="1" dirty="0">
                <a:solidFill>
                  <a:srgbClr val="0000FF"/>
                </a:solidFill>
                <a:latin typeface="Courier New"/>
                <a:cs typeface="Courier New"/>
              </a:rPr>
              <a:t>__kernel</a:t>
            </a:r>
            <a:r>
              <a:rPr lang="en-US" sz="2200" b="1" dirty="0">
                <a:latin typeface="Courier New"/>
                <a:cs typeface="Courier New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Courier New"/>
                <a:cs typeface="Courier New"/>
              </a:rPr>
              <a:t>void</a:t>
            </a:r>
          </a:p>
          <a:p>
            <a:r>
              <a:rPr lang="en-US" sz="2200" b="1" dirty="0">
                <a:solidFill>
                  <a:srgbClr val="BFBFBF"/>
                </a:solidFill>
                <a:latin typeface="Courier New"/>
                <a:cs typeface="Courier New"/>
              </a:rPr>
              <a:t>2</a:t>
            </a:r>
            <a:r>
              <a:rPr lang="en-US" sz="2200" b="1" dirty="0">
                <a:latin typeface="Courier New"/>
                <a:cs typeface="Courier New"/>
              </a:rPr>
              <a:t>  </a:t>
            </a:r>
            <a:r>
              <a:rPr lang="en-US" sz="2200" b="1" dirty="0" err="1">
                <a:latin typeface="Courier New"/>
                <a:cs typeface="Courier New"/>
              </a:rPr>
              <a:t>add_neighbour</a:t>
            </a:r>
            <a:r>
              <a:rPr lang="en-US" sz="2200" b="1" dirty="0">
                <a:latin typeface="Courier New"/>
                <a:cs typeface="Courier New"/>
              </a:rPr>
              <a:t>(</a:t>
            </a:r>
            <a:r>
              <a:rPr lang="en-US" sz="2200" b="1" dirty="0">
                <a:solidFill>
                  <a:srgbClr val="0000FF"/>
                </a:solidFill>
                <a:latin typeface="Courier New"/>
                <a:cs typeface="Courier New"/>
              </a:rPr>
              <a:t>__local </a:t>
            </a:r>
            <a:r>
              <a:rPr lang="en-US" sz="2200" b="1" dirty="0" err="1">
                <a:solidFill>
                  <a:srgbClr val="0000FF"/>
                </a:solidFill>
                <a:latin typeface="Courier New"/>
                <a:cs typeface="Courier New"/>
              </a:rPr>
              <a:t>int</a:t>
            </a:r>
            <a:r>
              <a:rPr lang="en-US" sz="2200" b="1" dirty="0">
                <a:latin typeface="Courier New"/>
                <a:cs typeface="Courier New"/>
              </a:rPr>
              <a:t> *A, </a:t>
            </a:r>
            <a:r>
              <a:rPr lang="en-US" sz="2200" b="1" dirty="0" err="1">
                <a:solidFill>
                  <a:srgbClr val="0000FF"/>
                </a:solidFill>
                <a:latin typeface="Courier New"/>
                <a:cs typeface="Courier New"/>
              </a:rPr>
              <a:t>int</a:t>
            </a:r>
            <a:r>
              <a:rPr lang="en-US" sz="2200" b="1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lang="en-US" sz="2200" b="1" dirty="0">
                <a:latin typeface="Courier New"/>
                <a:cs typeface="Courier New"/>
              </a:rPr>
              <a:t>offset)</a:t>
            </a:r>
          </a:p>
          <a:p>
            <a:r>
              <a:rPr lang="en-US" sz="2200" b="1" dirty="0">
                <a:solidFill>
                  <a:srgbClr val="BFBFBF"/>
                </a:solidFill>
                <a:latin typeface="Courier New"/>
                <a:cs typeface="Courier New"/>
              </a:rPr>
              <a:t>3</a:t>
            </a:r>
            <a:r>
              <a:rPr lang="en-US" sz="2200" b="1" dirty="0">
                <a:latin typeface="Courier New"/>
                <a:cs typeface="Courier New"/>
              </a:rPr>
              <a:t>  {</a:t>
            </a:r>
          </a:p>
          <a:p>
            <a:r>
              <a:rPr lang="en-US" sz="2200" b="1" dirty="0">
                <a:solidFill>
                  <a:srgbClr val="BFBFBF"/>
                </a:solidFill>
                <a:latin typeface="Courier New"/>
                <a:cs typeface="Courier New"/>
              </a:rPr>
              <a:t>4</a:t>
            </a:r>
            <a:r>
              <a:rPr lang="en-US" sz="2200" b="1" dirty="0">
                <a:latin typeface="Courier New"/>
                <a:cs typeface="Courier New"/>
              </a:rPr>
              <a:t>    </a:t>
            </a:r>
            <a:r>
              <a:rPr lang="en-US" sz="2200" b="1" dirty="0" err="1">
                <a:solidFill>
                  <a:srgbClr val="0000FF"/>
                </a:solidFill>
                <a:latin typeface="Courier New"/>
                <a:cs typeface="Courier New"/>
              </a:rPr>
              <a:t>int</a:t>
            </a:r>
            <a:r>
              <a:rPr lang="en-US" sz="2200" b="1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lang="en-US" sz="2200" b="1" dirty="0" err="1">
                <a:latin typeface="Courier New"/>
                <a:cs typeface="Courier New"/>
              </a:rPr>
              <a:t>tid</a:t>
            </a:r>
            <a:r>
              <a:rPr lang="en-US" sz="2200" b="1" dirty="0">
                <a:latin typeface="Courier New"/>
                <a:cs typeface="Courier New"/>
              </a:rPr>
              <a:t> = </a:t>
            </a:r>
            <a:r>
              <a:rPr lang="en-US" sz="2200" b="1" dirty="0" err="1">
                <a:latin typeface="Courier New"/>
                <a:cs typeface="Courier New"/>
              </a:rPr>
              <a:t>get_local_id</a:t>
            </a:r>
            <a:r>
              <a:rPr lang="en-US" sz="2200" b="1" dirty="0">
                <a:latin typeface="Courier New"/>
                <a:cs typeface="Courier New"/>
              </a:rPr>
              <a:t>(0);</a:t>
            </a:r>
          </a:p>
          <a:p>
            <a:r>
              <a:rPr lang="en-US" sz="2200" b="1" dirty="0">
                <a:solidFill>
                  <a:schemeClr val="bg1">
                    <a:lumMod val="75000"/>
                  </a:schemeClr>
                </a:solidFill>
                <a:latin typeface="Courier New"/>
                <a:cs typeface="Courier New"/>
              </a:rPr>
              <a:t>5</a:t>
            </a:r>
            <a:r>
              <a:rPr lang="en-US" sz="2200" b="1" dirty="0">
                <a:latin typeface="Courier New"/>
                <a:cs typeface="Courier New"/>
              </a:rPr>
              <a:t>    </a:t>
            </a:r>
            <a:r>
              <a:rPr lang="en-US" sz="2200" b="1" dirty="0" err="1">
                <a:latin typeface="Courier New"/>
                <a:cs typeface="Courier New"/>
              </a:rPr>
              <a:t>int</a:t>
            </a:r>
            <a:r>
              <a:rPr lang="en-US" sz="2200" b="1" dirty="0">
                <a:latin typeface="Courier New"/>
                <a:cs typeface="Courier New"/>
              </a:rPr>
              <a:t> temp = A[</a:t>
            </a:r>
            <a:r>
              <a:rPr lang="en-US" sz="2200" b="1" dirty="0" err="1">
                <a:latin typeface="Courier New"/>
                <a:cs typeface="Courier New"/>
              </a:rPr>
              <a:t>tid</a:t>
            </a:r>
            <a:r>
              <a:rPr lang="en-US" sz="2200" b="1" dirty="0">
                <a:latin typeface="Courier New"/>
                <a:cs typeface="Courier New"/>
              </a:rPr>
              <a:t> + offset];</a:t>
            </a:r>
          </a:p>
          <a:p>
            <a:r>
              <a:rPr lang="en-US" sz="2200" b="1" dirty="0">
                <a:solidFill>
                  <a:srgbClr val="BFBFBF"/>
                </a:solidFill>
                <a:latin typeface="Courier New"/>
                <a:cs typeface="Courier New"/>
              </a:rPr>
              <a:t>6</a:t>
            </a:r>
            <a:r>
              <a:rPr lang="en-US" sz="2200" b="1" dirty="0">
                <a:latin typeface="Courier New"/>
                <a:cs typeface="Courier New"/>
              </a:rPr>
              <a:t>    barrier(CLK_LOCAL_MEM_FENCE);</a:t>
            </a:r>
          </a:p>
          <a:p>
            <a:r>
              <a:rPr lang="en-US" sz="2200" b="1" dirty="0">
                <a:solidFill>
                  <a:srgbClr val="BFBFBF"/>
                </a:solidFill>
                <a:latin typeface="Courier New"/>
                <a:cs typeface="Courier New"/>
              </a:rPr>
              <a:t>7</a:t>
            </a:r>
            <a:r>
              <a:rPr lang="en-US" sz="2200" b="1" dirty="0">
                <a:latin typeface="Courier New"/>
                <a:cs typeface="Courier New"/>
              </a:rPr>
              <a:t>    A[</a:t>
            </a:r>
            <a:r>
              <a:rPr lang="en-US" sz="2200" b="1" dirty="0" err="1">
                <a:latin typeface="Courier New"/>
                <a:cs typeface="Courier New"/>
              </a:rPr>
              <a:t>tid</a:t>
            </a:r>
            <a:r>
              <a:rPr lang="en-US" sz="2200" b="1" dirty="0">
                <a:latin typeface="Courier New"/>
                <a:cs typeface="Courier New"/>
              </a:rPr>
              <a:t>] += temp;</a:t>
            </a:r>
          </a:p>
          <a:p>
            <a:r>
              <a:rPr lang="en-US" sz="2200" b="1" dirty="0">
                <a:solidFill>
                  <a:srgbClr val="BFBFBF"/>
                </a:solidFill>
                <a:latin typeface="Courier New"/>
                <a:cs typeface="Courier New"/>
              </a:rPr>
              <a:t>8</a:t>
            </a:r>
            <a:r>
              <a:rPr lang="en-US" sz="2200" b="1" dirty="0">
                <a:latin typeface="Courier New"/>
                <a:cs typeface="Courier New"/>
              </a:rPr>
              <a:t>  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1585" y="3059990"/>
            <a:ext cx="8535503" cy="230832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ourier New"/>
                <a:cs typeface="Courier New"/>
              </a:rPr>
              <a:t>&gt; </a:t>
            </a:r>
            <a:r>
              <a:rPr lang="en-US" b="1" dirty="0" err="1">
                <a:solidFill>
                  <a:schemeClr val="bg1"/>
                </a:solidFill>
                <a:latin typeface="Courier New"/>
                <a:cs typeface="Courier New"/>
              </a:rPr>
              <a:t>GPUVerify</a:t>
            </a:r>
            <a:r>
              <a:rPr lang="en-US" b="1" dirty="0">
                <a:solidFill>
                  <a:schemeClr val="bg1"/>
                </a:solidFill>
                <a:latin typeface="Courier New"/>
                <a:cs typeface="Courier New"/>
              </a:rPr>
              <a:t> --</a:t>
            </a:r>
            <a:r>
              <a:rPr lang="en-US" b="1" dirty="0" err="1">
                <a:solidFill>
                  <a:schemeClr val="bg1"/>
                </a:solidFill>
                <a:latin typeface="Courier New"/>
                <a:cs typeface="Courier New"/>
              </a:rPr>
              <a:t>local_size</a:t>
            </a:r>
            <a:r>
              <a:rPr lang="en-US" b="1" dirty="0">
                <a:solidFill>
                  <a:schemeClr val="bg1"/>
                </a:solidFill>
                <a:latin typeface="Courier New"/>
                <a:cs typeface="Courier New"/>
              </a:rPr>
              <a:t>=64 –</a:t>
            </a:r>
            <a:r>
              <a:rPr lang="en-US" b="1" dirty="0" err="1">
                <a:solidFill>
                  <a:schemeClr val="bg1"/>
                </a:solidFill>
                <a:latin typeface="Courier New"/>
                <a:cs typeface="Courier New"/>
              </a:rPr>
              <a:t>num_groups</a:t>
            </a:r>
            <a:r>
              <a:rPr lang="en-US" b="1" dirty="0">
                <a:solidFill>
                  <a:schemeClr val="bg1"/>
                </a:solidFill>
                <a:latin typeface="Courier New"/>
                <a:cs typeface="Courier New"/>
              </a:rPr>
              <a:t>=128 kernel.cl</a:t>
            </a:r>
          </a:p>
          <a:p>
            <a:endParaRPr lang="en-US" b="1" dirty="0">
              <a:solidFill>
                <a:schemeClr val="bg1"/>
              </a:solidFill>
              <a:latin typeface="Courier New"/>
              <a:cs typeface="Courier New"/>
            </a:endParaRPr>
          </a:p>
          <a:p>
            <a:r>
              <a:rPr lang="en-GB" b="1" dirty="0">
                <a:solidFill>
                  <a:schemeClr val="bg1"/>
                </a:solidFill>
                <a:latin typeface="Courier New"/>
                <a:cs typeface="Courier New"/>
              </a:rPr>
              <a:t>Verified: kernel.cl</a:t>
            </a:r>
          </a:p>
          <a:p>
            <a:r>
              <a:rPr lang="en-GB" b="1" dirty="0">
                <a:solidFill>
                  <a:schemeClr val="bg1"/>
                </a:solidFill>
                <a:latin typeface="Courier New"/>
                <a:cs typeface="Courier New"/>
              </a:rPr>
              <a:t>- no data races within work groups</a:t>
            </a:r>
          </a:p>
          <a:p>
            <a:r>
              <a:rPr lang="en-GB" b="1" dirty="0">
                <a:solidFill>
                  <a:schemeClr val="bg1"/>
                </a:solidFill>
                <a:latin typeface="Courier New"/>
                <a:cs typeface="Courier New"/>
              </a:rPr>
              <a:t>- no data races between work groups</a:t>
            </a:r>
          </a:p>
          <a:p>
            <a:r>
              <a:rPr lang="en-GB" b="1" dirty="0">
                <a:solidFill>
                  <a:schemeClr val="bg1"/>
                </a:solidFill>
                <a:latin typeface="Courier New"/>
                <a:cs typeface="Courier New"/>
              </a:rPr>
              <a:t>- no barrier divergence</a:t>
            </a:r>
          </a:p>
          <a:p>
            <a:r>
              <a:rPr lang="en-GB" b="1" dirty="0">
                <a:solidFill>
                  <a:schemeClr val="bg1"/>
                </a:solidFill>
                <a:latin typeface="Courier New"/>
                <a:cs typeface="Courier New"/>
              </a:rPr>
              <a:t>- no assertion failures</a:t>
            </a:r>
          </a:p>
          <a:p>
            <a:r>
              <a:rPr lang="en-GB" b="1" dirty="0">
                <a:solidFill>
                  <a:schemeClr val="bg1"/>
                </a:solidFill>
                <a:latin typeface="Courier New"/>
                <a:cs typeface="Courier New"/>
              </a:rPr>
              <a:t>(but absolutely no warranty provided</a:t>
            </a:r>
            <a:r>
              <a:rPr lang="en-GB" b="1" dirty="0" smtClean="0">
                <a:solidFill>
                  <a:schemeClr val="bg1"/>
                </a:solidFill>
                <a:latin typeface="Courier New"/>
                <a:cs typeface="Courier New"/>
              </a:rPr>
              <a:t>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720000">
            <a:off x="6187210" y="1245839"/>
            <a:ext cx="3860800" cy="1028700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rot="16200000" flipH="1">
            <a:off x="-459674" y="1522364"/>
            <a:ext cx="2794663" cy="1476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69" y="214018"/>
            <a:ext cx="4815243" cy="2786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990" y="2971800"/>
            <a:ext cx="5413673" cy="3000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193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Oxford University Computing Laboratory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Alastair Donaldson</dc:creator>
  <cp:lastModifiedBy>afd</cp:lastModifiedBy>
  <cp:revision>21</cp:revision>
  <dcterms:created xsi:type="dcterms:W3CDTF">2012-11-23T15:53:37Z</dcterms:created>
  <dcterms:modified xsi:type="dcterms:W3CDTF">2012-11-27T14:41:30Z</dcterms:modified>
</cp:coreProperties>
</file>