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65"/>
  </p:notesMasterIdLst>
  <p:handoutMasterIdLst>
    <p:handoutMasterId r:id="rId66"/>
  </p:handoutMasterIdLst>
  <p:sldIdLst>
    <p:sldId id="305" r:id="rId2"/>
    <p:sldId id="403" r:id="rId3"/>
    <p:sldId id="417" r:id="rId4"/>
    <p:sldId id="414" r:id="rId5"/>
    <p:sldId id="415" r:id="rId6"/>
    <p:sldId id="416" r:id="rId7"/>
    <p:sldId id="418" r:id="rId8"/>
    <p:sldId id="423" r:id="rId9"/>
    <p:sldId id="419" r:id="rId10"/>
    <p:sldId id="420" r:id="rId11"/>
    <p:sldId id="421" r:id="rId12"/>
    <p:sldId id="422" r:id="rId13"/>
    <p:sldId id="424" r:id="rId14"/>
    <p:sldId id="470" r:id="rId15"/>
    <p:sldId id="471" r:id="rId16"/>
    <p:sldId id="472" r:id="rId17"/>
    <p:sldId id="473" r:id="rId18"/>
    <p:sldId id="474" r:id="rId19"/>
    <p:sldId id="475" r:id="rId20"/>
    <p:sldId id="425" r:id="rId21"/>
    <p:sldId id="426" r:id="rId22"/>
    <p:sldId id="430" r:id="rId23"/>
    <p:sldId id="427" r:id="rId24"/>
    <p:sldId id="429" r:id="rId25"/>
    <p:sldId id="428" r:id="rId26"/>
    <p:sldId id="431" r:id="rId27"/>
    <p:sldId id="432" r:id="rId28"/>
    <p:sldId id="433" r:id="rId29"/>
    <p:sldId id="434" r:id="rId30"/>
    <p:sldId id="436" r:id="rId31"/>
    <p:sldId id="437" r:id="rId32"/>
    <p:sldId id="435" r:id="rId33"/>
    <p:sldId id="438" r:id="rId34"/>
    <p:sldId id="439" r:id="rId35"/>
    <p:sldId id="440" r:id="rId36"/>
    <p:sldId id="442" r:id="rId37"/>
    <p:sldId id="441" r:id="rId38"/>
    <p:sldId id="476" r:id="rId39"/>
    <p:sldId id="477" r:id="rId40"/>
    <p:sldId id="478" r:id="rId41"/>
    <p:sldId id="479" r:id="rId42"/>
    <p:sldId id="480" r:id="rId43"/>
    <p:sldId id="481" r:id="rId44"/>
    <p:sldId id="482" r:id="rId45"/>
    <p:sldId id="483" r:id="rId46"/>
    <p:sldId id="484" r:id="rId47"/>
    <p:sldId id="485" r:id="rId48"/>
    <p:sldId id="486" r:id="rId49"/>
    <p:sldId id="487" r:id="rId50"/>
    <p:sldId id="513" r:id="rId51"/>
    <p:sldId id="504" r:id="rId52"/>
    <p:sldId id="505" r:id="rId53"/>
    <p:sldId id="506" r:id="rId54"/>
    <p:sldId id="507" r:id="rId55"/>
    <p:sldId id="508" r:id="rId56"/>
    <p:sldId id="509" r:id="rId57"/>
    <p:sldId id="510" r:id="rId58"/>
    <p:sldId id="511" r:id="rId59"/>
    <p:sldId id="512" r:id="rId60"/>
    <p:sldId id="514" r:id="rId61"/>
    <p:sldId id="501" r:id="rId62"/>
    <p:sldId id="502" r:id="rId63"/>
    <p:sldId id="503" r:id="rId64"/>
  </p:sldIdLst>
  <p:sldSz cx="9144000" cy="6858000" type="screen4x3"/>
  <p:notesSz cx="10234613" cy="70993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bg2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008000"/>
    <a:srgbClr val="33CC33"/>
    <a:srgbClr val="E15219"/>
    <a:srgbClr val="FFFF99"/>
    <a:srgbClr val="FFFF00"/>
    <a:srgbClr val="FF6600"/>
    <a:srgbClr val="33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83" autoAdjust="0"/>
  </p:normalViewPr>
  <p:slideViewPr>
    <p:cSldViewPr snapToGrid="0"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1716" y="-66"/>
      </p:cViewPr>
      <p:guideLst>
        <p:guide orient="horz" pos="2235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4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8B36DFFD-88A0-45CD-80FB-1AC7601877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378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6450" y="533400"/>
            <a:ext cx="3551238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1850"/>
            <a:ext cx="750728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403C3984-3BC8-4967-AE00-7629CE7792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788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A857203C-C2A9-49F8-9F01-129472F520F6}" type="slidenum">
              <a:rPr lang="en-GB" sz="1200" smtClean="0"/>
              <a:pPr eaLnBrk="1" hangingPunct="1">
                <a:defRPr/>
              </a:pPr>
              <a:t>1</a:t>
            </a:fld>
            <a:endParaRPr lang="en-GB" sz="1200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E0D3FE6-559A-49AB-88FD-9877CA0CF8E0}" type="slidenum">
              <a:rPr lang="en-GB" sz="1200" smtClean="0"/>
              <a:pPr eaLnBrk="1" hangingPunct="1">
                <a:defRPr/>
              </a:pPr>
              <a:t>2</a:t>
            </a:fld>
            <a:endParaRPr lang="en-GB" sz="1200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E0D3FE6-559A-49AB-88FD-9877CA0CF8E0}" type="slidenum">
              <a:rPr lang="en-GB" sz="1200" smtClean="0"/>
              <a:pPr eaLnBrk="1" hangingPunct="1">
                <a:defRPr/>
              </a:pPr>
              <a:t>3</a:t>
            </a:fld>
            <a:endParaRPr lang="en-GB" sz="1200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C3984-3BC8-4967-AE00-7629CE77929F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099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17575" eaLnBrk="0" hangingPunct="0"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5E0D3FE6-559A-49AB-88FD-9877CA0CF8E0}" type="slidenum">
              <a:rPr lang="en-GB" sz="1200" smtClean="0"/>
              <a:pPr eaLnBrk="1" hangingPunct="1">
                <a:defRPr/>
              </a:pPr>
              <a:t>17</a:t>
            </a:fld>
            <a:endParaRPr lang="en-GB" sz="1200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C3984-3BC8-4967-AE00-7629CE77929F}" type="slidenum">
              <a:rPr lang="en-GB" smtClean="0"/>
              <a:pPr>
                <a:defRPr/>
              </a:pPr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28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C3984-3BC8-4967-AE00-7629CE77929F}" type="slidenum">
              <a:rPr lang="en-GB" smtClean="0"/>
              <a:pPr>
                <a:defRPr/>
              </a:pPr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28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3C3984-3BC8-4967-AE00-7629CE77929F}" type="slidenum">
              <a:rPr lang="en-GB" smtClean="0"/>
              <a:pPr>
                <a:defRPr/>
              </a:pPr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28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 sz="3600">
                <a:solidFill>
                  <a:schemeClr val="bg2"/>
                </a:solidFill>
                <a:effectLst/>
                <a:latin typeface="Arial Rounded MT Bold" pitchFamily="34" charset="0"/>
                <a:cs typeface="Arial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-111" charset="2"/>
              <a:buNone/>
              <a:defRPr>
                <a:solidFill>
                  <a:schemeClr val="bg2"/>
                </a:solidFill>
                <a:effectLst/>
                <a:latin typeface="Arial Rounded MT Bold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dirty="0">
                <a:solidFill>
                  <a:srgbClr val="FFFFFF"/>
                </a:solidFill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>
              <a:defRPr sz="1400" dirty="0">
                <a:solidFill>
                  <a:srgbClr val="FFFFFF"/>
                </a:solidFill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pitchFamily="-111" charset="0"/>
                <a:ea typeface="ＭＳ Ｐゴシック" pitchFamily="-111" charset="-128"/>
                <a:cs typeface="+mn-cs"/>
              </a:defRPr>
            </a:lvl1pPr>
          </a:lstStyle>
          <a:p>
            <a:pPr>
              <a:defRPr/>
            </a:pPr>
            <a:fld id="{0D269D3D-7067-4F2F-A40E-EDDADFAD858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57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9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228600"/>
            <a:ext cx="2114550" cy="5943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191250" cy="5943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2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  <a:effectLst/>
                <a:latin typeface="Arial Rounded MT Bold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 marL="742950" indent="-285750"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2pPr>
            <a:lvl3pPr marL="1143000" indent="-228600"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16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729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4780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7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8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7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464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498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116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845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0"/>
            <a:ext cx="8153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609600" y="1066800"/>
            <a:ext cx="8153400" cy="15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2A1100"/>
              </a:gs>
              <a:gs pos="50000">
                <a:srgbClr val="FF6600"/>
              </a:gs>
              <a:gs pos="100000">
                <a:srgbClr val="2A11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66125" y="6477000"/>
            <a:ext cx="7620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r" eaLnBrk="1" hangingPunct="1">
              <a:lnSpc>
                <a:spcPct val="90000"/>
              </a:lnSpc>
              <a:defRPr/>
            </a:pPr>
            <a:fld id="{569D7B78-778E-4FD7-B485-A555C24F4E9D}" type="slidenum">
              <a:rPr lang="en-GB" sz="1200" smtClean="0">
                <a:solidFill>
                  <a:schemeClr val="tx1"/>
                </a:solidFill>
                <a:latin typeface="Comic Sans MS" pitchFamily="-111" charset="0"/>
              </a:rPr>
              <a:pPr algn="r" eaLnBrk="1" hangingPunct="1">
                <a:lnSpc>
                  <a:spcPct val="90000"/>
                </a:lnSpc>
                <a:defRPr/>
              </a:pPr>
              <a:t>‹#›</a:t>
            </a:fld>
            <a:endParaRPr lang="en-GB" sz="1200" dirty="0" smtClean="0">
              <a:solidFill>
                <a:schemeClr val="tx1"/>
              </a:solidFill>
              <a:latin typeface="Comic Sans MS" pitchFamily="-111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90000"/>
        <a:buFont typeface="Arial" charset="0"/>
        <a:buChar char="•"/>
        <a:defRPr sz="20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90000"/>
        <a:buFont typeface="Arial" charset="0"/>
        <a:buChar char="•"/>
        <a:defRPr sz="20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16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81894" y="748709"/>
            <a:ext cx="7606145" cy="3646488"/>
          </a:xfrm>
        </p:spPr>
        <p:txBody>
          <a:bodyPr/>
          <a:lstStyle/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sz="3600" b="1" dirty="0" smtClean="0">
                <a:solidFill>
                  <a:schemeClr val="bg1">
                    <a:lumMod val="75000"/>
                  </a:schemeClr>
                </a:solidFill>
                <a:ea typeface="ＭＳ Ｐゴシック" pitchFamily="34" charset="-128"/>
              </a:rPr>
              <a:t>FAT-GPU: Formal Analysis Techniques for GPU Kernels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endParaRPr lang="en-GB" sz="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Alastair Donaldson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Imperial College London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ea typeface="ＭＳ Ｐゴシック" pitchFamily="34" charset="-128"/>
              </a:rPr>
              <a:t>www.doc.ic.ac.uk/~afd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sz="2000" dirty="0" smtClean="0">
                <a:ea typeface="ＭＳ Ｐゴシック" pitchFamily="34" charset="-128"/>
              </a:rPr>
              <a:t>afd@imperial.ac.uk</a:t>
            </a:r>
          </a:p>
          <a:p>
            <a:pPr marL="290513" indent="-290513" algn="l" eaLnBrk="1" hangingPunct="1">
              <a:buFont typeface="Wingdings" pitchFamily="2" charset="2"/>
              <a:buNone/>
              <a:defRPr/>
            </a:pPr>
            <a:endParaRPr lang="en-GB" sz="1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Tutorial at </a:t>
            </a:r>
            <a:r>
              <a:rPr lang="en-GB" dirty="0" err="1" smtClean="0">
                <a:ea typeface="ＭＳ Ｐゴシック" pitchFamily="34" charset="-128"/>
              </a:rPr>
              <a:t>HiPEAC</a:t>
            </a:r>
            <a:r>
              <a:rPr lang="en-GB" dirty="0" smtClean="0">
                <a:ea typeface="ＭＳ Ｐゴシック" pitchFamily="34" charset="-128"/>
              </a:rPr>
              <a:t> 2013, Berlin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152397" y="5057486"/>
            <a:ext cx="4918355" cy="128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-111" charset="2"/>
              <a:buNone/>
              <a:defRPr sz="2400">
                <a:solidFill>
                  <a:schemeClr val="bg2"/>
                </a:solidFill>
                <a:effectLst/>
                <a:latin typeface="Arial Rounded MT Bold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90000"/>
              <a:buFont typeface="Arial" charset="0"/>
              <a:buChar char="•"/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90000"/>
              <a:buFont typeface="Arial" charset="0"/>
              <a:buChar char="•"/>
              <a:defRPr sz="2000">
                <a:solidFill>
                  <a:schemeClr val="bg2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290513" indent="-290513" algn="r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latin typeface="Arial" pitchFamily="34" charset="0"/>
                <a:ea typeface="ＭＳ Ｐゴシック" pitchFamily="34" charset="-128"/>
              </a:rPr>
              <a:t>Supported by the FP7 project CARP: Correct and Efficient Accelerator Programming</a:t>
            </a:r>
            <a:endParaRPr lang="en-GB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" name="AutoShape 2" descr="CARP logo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CARP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177" y="4843016"/>
            <a:ext cx="1908750" cy="107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carp.doc.ic.ac.uk/external/FP7%20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764" y="4940733"/>
            <a:ext cx="1163782" cy="93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49796" y="5962996"/>
            <a:ext cx="2449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www.carpproject.eu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534202" y="3967971"/>
            <a:ext cx="6587034" cy="877951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2" y="200889"/>
            <a:ext cx="8401485" cy="935182"/>
          </a:xfrm>
        </p:spPr>
        <p:txBody>
          <a:bodyPr/>
          <a:lstStyle/>
          <a:p>
            <a:r>
              <a:rPr lang="en-GB" sz="3400" dirty="0" smtClean="0"/>
              <a:t>Illustration of data race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465" y="1478614"/>
            <a:ext cx="8132618" cy="1828366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__kernel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void</a:t>
            </a:r>
          </a:p>
          <a:p>
            <a:pPr marL="0" indent="0">
              <a:buNone/>
            </a:pP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add_neighbour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(                          ) {</a:t>
            </a:r>
          </a:p>
          <a:p>
            <a:pPr marL="0" indent="0"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] +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+ offset];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2855476" y="1874334"/>
            <a:ext cx="2648615" cy="45676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* A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5213576" y="1874334"/>
            <a:ext cx="2262219" cy="45676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offset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0718" y="3450663"/>
            <a:ext cx="3068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Suppose </a:t>
            </a:r>
            <a:r>
              <a:rPr lang="en-GB" sz="2400" b="1" dirty="0" smtClean="0"/>
              <a:t>offset</a:t>
            </a:r>
            <a:r>
              <a:rPr lang="en-GB" sz="2400" dirty="0" smtClean="0"/>
              <a:t> == 1</a:t>
            </a:r>
            <a:endParaRPr lang="en-GB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0716" y="3967971"/>
            <a:ext cx="6925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Thread 0: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reads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from </a:t>
            </a:r>
            <a:r>
              <a:rPr lang="en-GB" sz="2400" b="1" dirty="0" smtClean="0"/>
              <a:t>A</a:t>
            </a:r>
            <a:r>
              <a:rPr lang="en-GB" sz="2400" dirty="0" smtClean="0"/>
              <a:t>[</a:t>
            </a:r>
            <a:r>
              <a:rPr lang="en-GB" sz="2400" b="1" dirty="0" err="1" smtClean="0"/>
              <a:t>tid</a:t>
            </a:r>
            <a:r>
              <a:rPr lang="en-GB" sz="2400" dirty="0" smtClean="0"/>
              <a:t> + </a:t>
            </a:r>
            <a:r>
              <a:rPr lang="en-GB" sz="2400" b="1" dirty="0" smtClean="0"/>
              <a:t>offset</a:t>
            </a:r>
            <a:r>
              <a:rPr lang="en-GB" sz="2400" dirty="0" smtClean="0"/>
              <a:t>], i.e., </a:t>
            </a:r>
            <a:r>
              <a:rPr lang="en-GB" sz="2400" b="1" dirty="0" smtClean="0"/>
              <a:t>A</a:t>
            </a:r>
            <a:r>
              <a:rPr lang="en-GB" sz="2400" dirty="0" smtClean="0"/>
              <a:t>[1]</a:t>
            </a:r>
            <a:endParaRPr lang="en-GB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57640" y="4384257"/>
            <a:ext cx="6925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Thread 1: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writes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to </a:t>
            </a:r>
            <a:r>
              <a:rPr lang="en-GB" sz="2400" b="1" dirty="0" smtClean="0"/>
              <a:t>A</a:t>
            </a:r>
            <a:r>
              <a:rPr lang="en-GB" sz="2400" dirty="0" smtClean="0"/>
              <a:t>[</a:t>
            </a:r>
            <a:r>
              <a:rPr lang="en-GB" sz="2400" b="1" dirty="0" err="1" smtClean="0"/>
              <a:t>tid</a:t>
            </a:r>
            <a:r>
              <a:rPr lang="en-GB" sz="2400" dirty="0" smtClean="0"/>
              <a:t>], i.e., </a:t>
            </a:r>
            <a:r>
              <a:rPr lang="en-GB" sz="2400" b="1" dirty="0" smtClean="0"/>
              <a:t>A</a:t>
            </a:r>
            <a:r>
              <a:rPr lang="en-GB" sz="2400" dirty="0" smtClean="0"/>
              <a:t>[1]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03477" y="5798666"/>
            <a:ext cx="80140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 guarantee about the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order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in which these accesses will occur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82515" y="4929052"/>
            <a:ext cx="7938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Similar data races possible between other pairs of adjacent threads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8223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 bwMode="auto">
          <a:xfrm>
            <a:off x="5929688" y="4206309"/>
            <a:ext cx="2660130" cy="858100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2" y="200889"/>
            <a:ext cx="8401485" cy="935182"/>
          </a:xfrm>
        </p:spPr>
        <p:txBody>
          <a:bodyPr/>
          <a:lstStyle/>
          <a:p>
            <a:r>
              <a:rPr lang="en-GB" sz="3400" dirty="0" smtClean="0"/>
              <a:t>Illustrating the effects of a data race</a:t>
            </a:r>
            <a:endParaRPr lang="en-GB" sz="3400" dirty="0"/>
          </a:p>
        </p:txBody>
      </p:sp>
      <p:sp>
        <p:nvSpPr>
          <p:cNvPr id="23" name="TextBox 22"/>
          <p:cNvSpPr txBox="1"/>
          <p:nvPr/>
        </p:nvSpPr>
        <p:spPr>
          <a:xfrm>
            <a:off x="606138" y="1303209"/>
            <a:ext cx="51573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Suppose: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offset</a:t>
            </a:r>
            <a:r>
              <a:rPr lang="en-GB" sz="2200" dirty="0" smtClean="0"/>
              <a:t> == 1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A</a:t>
            </a:r>
            <a:r>
              <a:rPr lang="en-GB" sz="2200" dirty="0" smtClean="0"/>
              <a:t> initially contains { 1, 1, 1, 1, 1 }</a:t>
            </a:r>
          </a:p>
          <a:p>
            <a:pPr marL="342900" indent="-342900">
              <a:buFontTx/>
              <a:buChar char="-"/>
            </a:pPr>
            <a:r>
              <a:rPr lang="en-GB" sz="2200" dirty="0" smtClean="0"/>
              <a:t>there are four threads</a:t>
            </a:r>
            <a:endParaRPr lang="en-GB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730820" y="3381397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1, 1, 1, 1, 1 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820" y="3995462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2, 1, 1, 1, 1 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0820" y="4651092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2, 2, 1, 1, 1 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0820" y="5334432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2, 2, 2, 1, 1 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0820" y="6008806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2, 2, 2, 2, 1 }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77822" y="3409106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1, 1, 1, 1, 1 }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77822" y="3995461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1, 1, 1, 2, 1 }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77822" y="4651091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1, 1, 3, 2, 1 }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77822" y="5306721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1, 4, 3, 2, 1 }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177822" y="5994950"/>
            <a:ext cx="2234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{ 5, 4, 3, 2, 1 }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607127" y="3746076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579417" y="3681504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0</a:t>
            </a:r>
            <a:endParaRPr lang="en-GB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730820" y="2753471"/>
            <a:ext cx="7457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Let’s see how A evolves for two particular schedules</a:t>
            </a:r>
            <a:endParaRPr lang="en-GB" sz="2200" dirty="0"/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1607122" y="4424966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1579412" y="4360394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1</a:t>
            </a:r>
            <a:endParaRPr lang="en-GB" i="1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1620972" y="5103856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1593262" y="5039284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2</a:t>
            </a:r>
            <a:endParaRPr lang="en-GB" i="1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1620967" y="5755036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1593257" y="5690464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3</a:t>
            </a:r>
            <a:endParaRPr lang="en-GB" i="1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4114753" y="3751199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087043" y="3728192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3</a:t>
            </a:r>
            <a:endParaRPr lang="en-GB" i="1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4114748" y="4402379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4087038" y="4365517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2</a:t>
            </a:r>
            <a:endParaRPr lang="en-GB" i="1" dirty="0"/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4128598" y="5039704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4100888" y="5002842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1</a:t>
            </a:r>
            <a:endParaRPr lang="en-GB" i="1" dirty="0"/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4128593" y="5718594"/>
            <a:ext cx="0" cy="38323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100883" y="5654022"/>
            <a:ext cx="1191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thread 0</a:t>
            </a:r>
            <a:endParaRPr lang="en-GB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5929688" y="4233412"/>
            <a:ext cx="26601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Completely different results!</a:t>
            </a: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38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13" grpId="0"/>
      <p:bldP spid="18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7" grpId="0"/>
      <p:bldP spid="30" grpId="0"/>
      <p:bldP spid="32" grpId="0"/>
      <p:bldP spid="34" grpId="0"/>
      <p:bldP spid="36" grpId="0"/>
      <p:bldP spid="38" grpId="0"/>
      <p:bldP spid="40" grpId="0"/>
      <p:bldP spid="42" grpId="0"/>
      <p:bldP spid="44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2" y="200889"/>
            <a:ext cx="8401485" cy="935182"/>
          </a:xfrm>
        </p:spPr>
        <p:txBody>
          <a:bodyPr/>
          <a:lstStyle/>
          <a:p>
            <a:r>
              <a:rPr lang="en-GB" sz="3400" dirty="0" smtClean="0"/>
              <a:t>Barrier synchronisation</a:t>
            </a:r>
            <a:endParaRPr lang="en-GB" sz="3400" dirty="0"/>
          </a:p>
        </p:txBody>
      </p:sp>
      <p:sp>
        <p:nvSpPr>
          <p:cNvPr id="22" name="TextBox 21"/>
          <p:cNvSpPr txBox="1"/>
          <p:nvPr/>
        </p:nvSpPr>
        <p:spPr>
          <a:xfrm>
            <a:off x="610033" y="1391727"/>
            <a:ext cx="2285567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Courier New" pitchFamily="49" charset="0"/>
                <a:cs typeface="Courier New" pitchFamily="49" charset="0"/>
              </a:rPr>
              <a:t>barrier()</a:t>
            </a:r>
            <a:endParaRPr lang="en-GB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0033" y="2672265"/>
            <a:ext cx="7855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When a thread reaches </a:t>
            </a:r>
            <a:r>
              <a:rPr lang="en-GB" sz="2400" b="1" dirty="0" smtClean="0"/>
              <a:t>barrier() </a:t>
            </a:r>
            <a:r>
              <a:rPr lang="en-GB" sz="2400" dirty="0" smtClean="0"/>
              <a:t>it waits until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all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threads reach the barrier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10033" y="4570097"/>
            <a:ext cx="7855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When all threads have reached the barrier, the threads can proceed past the barrier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10033" y="5469815"/>
            <a:ext cx="78550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Reads and writes before the barrier are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guaranteed to have completed</a:t>
            </a:r>
            <a:r>
              <a:rPr lang="en-GB" sz="2400" dirty="0" smtClean="0"/>
              <a:t> after the barrier</a:t>
            </a:r>
            <a:endParaRPr lang="en-GB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23883" y="2090389"/>
            <a:ext cx="7855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Used to </a:t>
            </a:r>
            <a:r>
              <a:rPr lang="en-GB" sz="2400" b="1" dirty="0" smtClean="0"/>
              <a:t>synchronise</a:t>
            </a:r>
            <a:r>
              <a:rPr lang="en-GB" sz="2400" dirty="0" smtClean="0"/>
              <a:t> threads</a:t>
            </a:r>
            <a:endParaRPr lang="en-GB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092036" y="3638903"/>
            <a:ext cx="6109856" cy="76944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Note: all threads must reach the same barrier – illegal for threads to reach different barriers 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121972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" grpId="0"/>
      <p:bldP spid="16" grpId="0"/>
      <p:bldP spid="17" grpId="0"/>
      <p:bldP spid="19" grpId="0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2" y="200889"/>
            <a:ext cx="8401485" cy="935182"/>
          </a:xfrm>
        </p:spPr>
        <p:txBody>
          <a:bodyPr/>
          <a:lstStyle/>
          <a:p>
            <a:r>
              <a:rPr lang="en-GB" sz="3400" dirty="0" smtClean="0"/>
              <a:t>Using barrier to avoid a data race</a:t>
            </a:r>
            <a:endParaRPr lang="en-GB" sz="34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520842" y="2088642"/>
            <a:ext cx="8165957" cy="253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__kernel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void</a:t>
            </a:r>
          </a:p>
          <a:p>
            <a:pPr marL="0" indent="0">
              <a:buFont typeface="Wingdings" pitchFamily="2" charset="2"/>
              <a:buNone/>
            </a:pP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add_neighbour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* A,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temp =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+ offset];</a:t>
            </a:r>
          </a:p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barrier();</a:t>
            </a:r>
          </a:p>
          <a:p>
            <a:pPr marL="0" indent="0">
              <a:buFont typeface="Wingdings" pitchFamily="2" charset="2"/>
              <a:buNone/>
            </a:pPr>
            <a:r>
              <a:rPr lang="en-GB" sz="2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] + temp;</a:t>
            </a:r>
          </a:p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5238716" y="3500365"/>
            <a:ext cx="3005173" cy="814471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67293" y="3483840"/>
            <a:ext cx="3243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>
                <a:solidFill>
                  <a:srgbClr val="008000"/>
                </a:solidFill>
              </a:rPr>
              <a:t>Accesss</a:t>
            </a:r>
            <a:r>
              <a:rPr lang="en-GB" sz="2400" b="1" dirty="0" smtClean="0">
                <a:solidFill>
                  <a:srgbClr val="008000"/>
                </a:solidFill>
              </a:rPr>
              <a:t> cannot be concurrent</a:t>
            </a:r>
            <a:endParaRPr lang="en-GB" sz="2400" b="1" dirty="0">
              <a:solidFill>
                <a:srgbClr val="0080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 flipH="1" flipV="1">
            <a:off x="3514724" y="3312394"/>
            <a:ext cx="1723993" cy="357192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Freeform 21"/>
          <p:cNvSpPr/>
          <p:nvPr/>
        </p:nvSpPr>
        <p:spPr bwMode="auto">
          <a:xfrm>
            <a:off x="1843087" y="3950350"/>
            <a:ext cx="3400425" cy="602720"/>
          </a:xfrm>
          <a:custGeom>
            <a:avLst/>
            <a:gdLst>
              <a:gd name="connsiteX0" fmla="*/ 3400425 w 3400425"/>
              <a:gd name="connsiteY0" fmla="*/ 0 h 602720"/>
              <a:gd name="connsiteX1" fmla="*/ 2314575 w 3400425"/>
              <a:gd name="connsiteY1" fmla="*/ 500062 h 602720"/>
              <a:gd name="connsiteX2" fmla="*/ 942975 w 3400425"/>
              <a:gd name="connsiteY2" fmla="*/ 571500 h 602720"/>
              <a:gd name="connsiteX3" fmla="*/ 0 w 3400425"/>
              <a:gd name="connsiteY3" fmla="*/ 114300 h 60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00425" h="602720">
                <a:moveTo>
                  <a:pt x="3400425" y="0"/>
                </a:moveTo>
                <a:cubicBezTo>
                  <a:pt x="3062287" y="202406"/>
                  <a:pt x="2724150" y="404812"/>
                  <a:pt x="2314575" y="500062"/>
                </a:cubicBezTo>
                <a:cubicBezTo>
                  <a:pt x="1905000" y="595312"/>
                  <a:pt x="1328737" y="635794"/>
                  <a:pt x="942975" y="571500"/>
                </a:cubicBezTo>
                <a:cubicBezTo>
                  <a:pt x="557213" y="507206"/>
                  <a:pt x="278606" y="310753"/>
                  <a:pt x="0" y="114300"/>
                </a:cubicBezTo>
              </a:path>
            </a:pathLst>
          </a:cu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51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 divergence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153400" cy="58881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Threads must all reach the same </a:t>
            </a:r>
            <a:r>
              <a:rPr lang="en-GB" b="1" dirty="0" smtClean="0"/>
              <a:t>syntactic</a:t>
            </a:r>
            <a:r>
              <a:rPr lang="en-GB" dirty="0" smtClean="0"/>
              <a:t> barrier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669620" y="2937072"/>
            <a:ext cx="5439342" cy="30469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__kernel void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foo(...)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get_local_id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() == 0) {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barrier()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} </a:t>
            </a:r>
            <a:r>
              <a:rPr lang="en-GB" sz="24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barrier()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0" y="2005447"/>
            <a:ext cx="8153400" cy="488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dirty="0" smtClean="0"/>
              <a:t>This is </a:t>
            </a:r>
            <a:r>
              <a:rPr lang="en-GB" b="1" dirty="0" smtClean="0"/>
              <a:t>not</a:t>
            </a:r>
            <a:r>
              <a:rPr lang="en-GB" dirty="0" smtClean="0"/>
              <a:t> allowed: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20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 divergence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09603" y="1406156"/>
            <a:ext cx="8153400" cy="1032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None/>
            </a:pPr>
            <a:r>
              <a:rPr lang="en-GB" dirty="0" smtClean="0"/>
              <a:t>In a loop, threads must have performed the </a:t>
            </a:r>
            <a:r>
              <a:rPr lang="en-GB" b="1" dirty="0" smtClean="0"/>
              <a:t>same number of iterations </a:t>
            </a:r>
            <a:r>
              <a:rPr lang="en-GB" dirty="0" smtClean="0"/>
              <a:t>on reaching a barrier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09603" y="2396755"/>
            <a:ext cx="8153400" cy="488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dirty="0" smtClean="0"/>
              <a:t>This is </a:t>
            </a:r>
            <a:r>
              <a:rPr lang="en-GB" b="1" dirty="0" smtClean="0"/>
              <a:t>not</a:t>
            </a:r>
            <a:r>
              <a:rPr lang="en-GB" dirty="0" smtClean="0"/>
              <a:t> allowed: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032661" y="3136664"/>
            <a:ext cx="6434933" cy="31085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__kernel void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foo() {</a:t>
            </a:r>
          </a:p>
          <a:p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x = 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get_local_id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() == 0 ? 4 : 1);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= 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get_local_id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() == 0 ?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1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4);</a:t>
            </a:r>
          </a:p>
          <a:p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for(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&lt; x;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for(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j = 0; j &lt; y; j++) {</a:t>
            </a:r>
          </a:p>
          <a:p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barrier()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717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86255" cy="914400"/>
          </a:xfrm>
        </p:spPr>
        <p:txBody>
          <a:bodyPr/>
          <a:lstStyle/>
          <a:p>
            <a:r>
              <a:rPr lang="en-GB" dirty="0" err="1" smtClean="0"/>
              <a:t>GPUVerify</a:t>
            </a:r>
            <a:r>
              <a:rPr lang="en-GB" dirty="0" smtClean="0"/>
              <a:t>: a verifier for GPU kernels</a:t>
            </a:r>
            <a:endParaRPr lang="en-GB" dirty="0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609600" y="1655625"/>
            <a:ext cx="8153400" cy="2680855"/>
          </a:xfrm>
        </p:spPr>
        <p:txBody>
          <a:bodyPr/>
          <a:lstStyle/>
          <a:p>
            <a:pPr marL="0" indent="0">
              <a:buNone/>
            </a:pPr>
            <a:r>
              <a:rPr lang="en-GB" dirty="0" err="1" smtClean="0"/>
              <a:t>GPUVerify</a:t>
            </a:r>
            <a:r>
              <a:rPr lang="en-GB" dirty="0" smtClean="0"/>
              <a:t> is a tool that analyses the source code of </a:t>
            </a:r>
            <a:r>
              <a:rPr lang="en-GB" dirty="0" err="1" smtClean="0"/>
              <a:t>OpenCL</a:t>
            </a:r>
            <a:r>
              <a:rPr lang="en-GB" dirty="0" smtClean="0"/>
              <a:t> and CUDA kernels, to check for:</a:t>
            </a:r>
          </a:p>
          <a:p>
            <a:pPr>
              <a:buFontTx/>
              <a:buChar char="-"/>
            </a:pPr>
            <a:r>
              <a:rPr lang="en-GB" dirty="0" smtClean="0"/>
              <a:t>Intra group data races</a:t>
            </a:r>
          </a:p>
          <a:p>
            <a:pPr>
              <a:buFontTx/>
              <a:buChar char="-"/>
            </a:pPr>
            <a:r>
              <a:rPr lang="en-GB" dirty="0" smtClean="0"/>
              <a:t>Inter group data races</a:t>
            </a:r>
          </a:p>
          <a:p>
            <a:pPr>
              <a:buFontTx/>
              <a:buChar char="-"/>
            </a:pPr>
            <a:r>
              <a:rPr lang="en-GB" dirty="0" smtClean="0"/>
              <a:t>Barrier divergence</a:t>
            </a:r>
          </a:p>
          <a:p>
            <a:pPr>
              <a:buFontTx/>
              <a:buChar char="-"/>
            </a:pPr>
            <a:r>
              <a:rPr lang="en-GB" dirty="0" smtClean="0"/>
              <a:t>Violations of user-specified assertions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00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07818" y="789140"/>
            <a:ext cx="8742207" cy="83099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246861" y="2285982"/>
            <a:ext cx="2632358" cy="85870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cxnSp>
        <p:nvCxnSpPr>
          <p:cNvPr id="14339" name="Straight Connector 14338"/>
          <p:cNvCxnSpPr/>
          <p:nvPr/>
        </p:nvCxnSpPr>
        <p:spPr bwMode="auto">
          <a:xfrm flipH="1">
            <a:off x="1690249" y="3033849"/>
            <a:ext cx="360217" cy="582166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14" idx="0"/>
          </p:cNvCxnSpPr>
          <p:nvPr/>
        </p:nvCxnSpPr>
        <p:spPr bwMode="auto">
          <a:xfrm flipH="1" flipV="1">
            <a:off x="1544778" y="4280895"/>
            <a:ext cx="7" cy="581486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H="1" flipV="1">
            <a:off x="2050467" y="4267245"/>
            <a:ext cx="845137" cy="609539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ounded Rectangle 13"/>
          <p:cNvSpPr/>
          <p:nvPr/>
        </p:nvSpPr>
        <p:spPr bwMode="auto">
          <a:xfrm>
            <a:off x="803570" y="4862381"/>
            <a:ext cx="1482429" cy="85870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3965" y="13290"/>
            <a:ext cx="8458200" cy="914400"/>
          </a:xfrm>
        </p:spPr>
        <p:txBody>
          <a:bodyPr/>
          <a:lstStyle/>
          <a:p>
            <a:pPr eaLnBrk="1" hangingPunct="1"/>
            <a:r>
              <a:rPr lang="en-GB" dirty="0" err="1" smtClean="0">
                <a:solidFill>
                  <a:srgbClr val="0000E5"/>
                </a:solidFill>
                <a:ea typeface="ＭＳ Ｐゴシック" pitchFamily="34" charset="-128"/>
              </a:rPr>
              <a:t>GPUVerify</a:t>
            </a:r>
            <a:r>
              <a:rPr lang="en-GB" dirty="0" smtClean="0">
                <a:solidFill>
                  <a:srgbClr val="0000E5"/>
                </a:solidFill>
                <a:ea typeface="ＭＳ Ｐゴシック" pitchFamily="34" charset="-128"/>
              </a:rPr>
              <a:t>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593" y="997371"/>
            <a:ext cx="1440873" cy="83099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 smtClean="0"/>
              <a:t>OpenCL</a:t>
            </a:r>
            <a:r>
              <a:rPr lang="en-GB" sz="2400" dirty="0" smtClean="0"/>
              <a:t> kernel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175135" y="997371"/>
            <a:ext cx="1440873" cy="83099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CUDA kernel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88418" y="2299837"/>
            <a:ext cx="2549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Front-end: build on CLANG/LLVM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812416" y="3574314"/>
            <a:ext cx="2854037" cy="83099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Sequential </a:t>
            </a:r>
            <a:r>
              <a:rPr lang="en-GB" sz="2400" b="1" dirty="0" smtClean="0"/>
              <a:t>Boogie</a:t>
            </a:r>
            <a:r>
              <a:rPr lang="en-GB" sz="2400" dirty="0" smtClean="0"/>
              <a:t> program</a:t>
            </a:r>
            <a:endParaRPr lang="en-GB" sz="2400" dirty="0"/>
          </a:p>
        </p:txBody>
      </p:sp>
      <p:sp>
        <p:nvSpPr>
          <p:cNvPr id="10" name="Rounded Rectangle 9"/>
          <p:cNvSpPr/>
          <p:nvPr/>
        </p:nvSpPr>
        <p:spPr bwMode="auto">
          <a:xfrm>
            <a:off x="2895604" y="4849074"/>
            <a:ext cx="2701619" cy="85870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70900" y="4862655"/>
            <a:ext cx="2895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Boogie verification engine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943586" y="3574313"/>
            <a:ext cx="2854037" cy="83099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Candidate loop invariants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95737" y="4876784"/>
            <a:ext cx="1856515" cy="858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Z3 SMT solver</a:t>
            </a:r>
            <a:endParaRPr lang="en-GB" sz="2400" dirty="0"/>
          </a:p>
        </p:txBody>
      </p:sp>
      <p:sp>
        <p:nvSpPr>
          <p:cNvPr id="15" name="Rounded Rectangle 14"/>
          <p:cNvSpPr/>
          <p:nvPr/>
        </p:nvSpPr>
        <p:spPr bwMode="auto">
          <a:xfrm>
            <a:off x="4281048" y="2272127"/>
            <a:ext cx="3144988" cy="85870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28635" y="2285982"/>
            <a:ext cx="3435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Kernel transformation engine</a:t>
            </a:r>
            <a:endParaRPr lang="en-GB" sz="24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1690248" y="1828368"/>
            <a:ext cx="0" cy="47146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2895571" y="1814513"/>
            <a:ext cx="0" cy="47146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3"/>
          </p:cNvCxnSpPr>
          <p:nvPr/>
        </p:nvCxnSpPr>
        <p:spPr bwMode="auto">
          <a:xfrm>
            <a:off x="3879219" y="2715336"/>
            <a:ext cx="401829" cy="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>
            <a:off x="4973775" y="3130554"/>
            <a:ext cx="0" cy="44375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4883713" y="983515"/>
            <a:ext cx="1440873" cy="830997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C++ AMP</a:t>
            </a:r>
            <a:endParaRPr lang="en-GB" sz="2400" dirty="0"/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4239434" y="4405315"/>
            <a:ext cx="0" cy="44375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2285999" y="5278153"/>
            <a:ext cx="609605" cy="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6421564" y="3144059"/>
            <a:ext cx="0" cy="44375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H="1">
            <a:off x="5597223" y="4405315"/>
            <a:ext cx="346363" cy="512333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336" name="TextBox 14335"/>
          <p:cNvSpPr txBox="1"/>
          <p:nvPr/>
        </p:nvSpPr>
        <p:spPr>
          <a:xfrm>
            <a:off x="374072" y="3574312"/>
            <a:ext cx="2078180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Widely used, very robust</a:t>
            </a:r>
            <a:endParaRPr lang="en-GB" sz="2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747139" y="789140"/>
            <a:ext cx="2202886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The only magic is here</a:t>
            </a:r>
            <a:endParaRPr lang="en-GB" sz="2400" b="1" dirty="0"/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6747139" y="1620137"/>
            <a:ext cx="678897" cy="665845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4345" name="TextBox 14344"/>
          <p:cNvSpPr txBox="1"/>
          <p:nvPr/>
        </p:nvSpPr>
        <p:spPr>
          <a:xfrm>
            <a:off x="3830764" y="969385"/>
            <a:ext cx="1323126" cy="831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Future work: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346" name="TextBox 14345"/>
          <p:cNvSpPr txBox="1"/>
          <p:nvPr/>
        </p:nvSpPr>
        <p:spPr>
          <a:xfrm>
            <a:off x="2417603" y="5804477"/>
            <a:ext cx="6435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Reusing existing infrastructures makes 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soundness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easier to argue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9239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3" grpId="0" animBg="1"/>
      <p:bldP spid="6" grpId="0" animBg="1"/>
      <p:bldP spid="7" grpId="0"/>
      <p:bldP spid="9" grpId="0" animBg="1"/>
      <p:bldP spid="10" grpId="0" animBg="1"/>
      <p:bldP spid="11" grpId="0"/>
      <p:bldP spid="12" grpId="0" animBg="1"/>
      <p:bldP spid="13" grpId="0"/>
      <p:bldP spid="15" grpId="0" animBg="1"/>
      <p:bldP spid="16" grpId="0"/>
      <p:bldP spid="27" grpId="0" animBg="1"/>
      <p:bldP spid="14336" grpId="0" animBg="1"/>
      <p:bldP spid="42" grpId="0" animBg="1"/>
      <p:bldP spid="14345" grpId="0"/>
      <p:bldP spid="143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86255" cy="914400"/>
          </a:xfrm>
        </p:spPr>
        <p:txBody>
          <a:bodyPr/>
          <a:lstStyle/>
          <a:p>
            <a:r>
              <a:rPr lang="en-GB" dirty="0" smtClean="0"/>
              <a:t>Demo!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Try it out for yourself: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b="1" dirty="0" smtClean="0"/>
              <a:t>http://multicore.doc.ic.ac.uk/tools/GPUVerify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6694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86255" cy="914400"/>
          </a:xfrm>
        </p:spPr>
        <p:txBody>
          <a:bodyPr/>
          <a:lstStyle/>
          <a:p>
            <a:r>
              <a:rPr lang="en-GB" dirty="0" smtClean="0"/>
              <a:t>Verification technique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will now look at how </a:t>
            </a:r>
            <a:r>
              <a:rPr lang="en-GB" dirty="0" err="1" smtClean="0"/>
              <a:t>GPUVerify</a:t>
            </a:r>
            <a:r>
              <a:rPr lang="en-GB" dirty="0" smtClean="0"/>
              <a:t> works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b="1" dirty="0" smtClean="0"/>
              <a:t>Essential idea: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Transform massively parallel kernel </a:t>
            </a:r>
            <a:r>
              <a:rPr lang="en-GB" b="1" dirty="0" smtClean="0"/>
              <a:t>K</a:t>
            </a:r>
            <a:r>
              <a:rPr lang="en-GB" dirty="0" smtClean="0"/>
              <a:t> into a 	sequential program </a:t>
            </a:r>
            <a:r>
              <a:rPr lang="en-GB" b="1" dirty="0" smtClean="0"/>
              <a:t>P</a:t>
            </a:r>
            <a:r>
              <a:rPr lang="en-GB" dirty="0" smtClean="0"/>
              <a:t> such that correctness of </a:t>
            </a:r>
            <a:r>
              <a:rPr lang="en-GB" b="1" dirty="0" smtClean="0"/>
              <a:t>P</a:t>
            </a:r>
            <a:r>
              <a:rPr lang="en-GB" dirty="0" smtClean="0"/>
              <a:t> 	implies race- and divergence-freedom of </a:t>
            </a:r>
            <a:r>
              <a:rPr lang="en-GB" b="1" dirty="0" smtClean="0"/>
              <a:t>K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1133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065818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00E5"/>
                </a:solidFill>
                <a:ea typeface="ＭＳ Ｐゴシック" pitchFamily="34" charset="-128"/>
              </a:rPr>
              <a:t>Aims of this tutorial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3455" y="1440873"/>
            <a:ext cx="734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Explain two pitfalls of GPU programming: data races and barrier divergence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23453" y="2376901"/>
            <a:ext cx="734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Demonstrate </a:t>
            </a:r>
            <a:r>
              <a:rPr lang="en-GB" sz="2400" dirty="0" err="1" smtClean="0"/>
              <a:t>GPUVerify</a:t>
            </a:r>
            <a:r>
              <a:rPr lang="en-GB" sz="2400" dirty="0" smtClean="0"/>
              <a:t>, a tool for analysing GPU kernels to check for these kinds of defects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23452" y="3329385"/>
            <a:ext cx="7342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Give a taster of the formal verification techniques underlying </a:t>
            </a:r>
            <a:r>
              <a:rPr lang="en-GB" sz="2400" dirty="0" err="1" smtClean="0"/>
              <a:t>GPUVerify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23451" y="4354496"/>
            <a:ext cx="7342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Thanks to the </a:t>
            </a:r>
            <a:r>
              <a:rPr lang="en-GB" sz="2400" dirty="0" err="1" smtClean="0"/>
              <a:t>GPUVerify</a:t>
            </a:r>
            <a:r>
              <a:rPr lang="en-GB" sz="2400" dirty="0" smtClean="0"/>
              <a:t> contributors: Adam Betts, Nathan Chong, Peter </a:t>
            </a:r>
            <a:r>
              <a:rPr lang="en-GB" sz="2400" dirty="0" err="1" smtClean="0"/>
              <a:t>Collingbourne</a:t>
            </a:r>
            <a:r>
              <a:rPr lang="en-GB" sz="2400" dirty="0" smtClean="0"/>
              <a:t>, </a:t>
            </a:r>
            <a:r>
              <a:rPr lang="en-GB" sz="2400" dirty="0" err="1" smtClean="0"/>
              <a:t>Jeroen</a:t>
            </a:r>
            <a:r>
              <a:rPr lang="en-GB" sz="2400" dirty="0" smtClean="0"/>
              <a:t> </a:t>
            </a:r>
            <a:r>
              <a:rPr lang="en-GB" sz="2400" dirty="0" err="1" smtClean="0"/>
              <a:t>Ketema</a:t>
            </a:r>
            <a:r>
              <a:rPr lang="en-GB" sz="2400" dirty="0" smtClean="0"/>
              <a:t>, </a:t>
            </a:r>
            <a:r>
              <a:rPr lang="en-GB" sz="2400" dirty="0" err="1" smtClean="0"/>
              <a:t>Egor</a:t>
            </a:r>
            <a:r>
              <a:rPr lang="en-GB" sz="2400" dirty="0" smtClean="0"/>
              <a:t> </a:t>
            </a:r>
            <a:r>
              <a:rPr lang="en-GB" sz="2400" dirty="0" err="1" smtClean="0"/>
              <a:t>Kyshtymov</a:t>
            </a:r>
            <a:r>
              <a:rPr lang="en-GB" sz="2400" dirty="0" smtClean="0"/>
              <a:t>, </a:t>
            </a:r>
            <a:r>
              <a:rPr lang="en-GB" sz="2400" dirty="0" err="1" smtClean="0"/>
              <a:t>Shaz</a:t>
            </a:r>
            <a:r>
              <a:rPr lang="en-GB" sz="2400" dirty="0" smtClean="0"/>
              <a:t> </a:t>
            </a:r>
            <a:r>
              <a:rPr lang="en-GB" sz="2400" dirty="0" err="1" smtClean="0"/>
              <a:t>Qadeer</a:t>
            </a:r>
            <a:r>
              <a:rPr lang="en-GB" sz="2400" dirty="0" smtClean="0"/>
              <a:t>, Paul Thomson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21209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3283538" y="5753155"/>
            <a:ext cx="5430970" cy="830997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8866910" cy="914400"/>
          </a:xfrm>
        </p:spPr>
        <p:txBody>
          <a:bodyPr/>
          <a:lstStyle/>
          <a:p>
            <a:r>
              <a:rPr lang="en-GB" sz="3400" dirty="0" smtClean="0"/>
              <a:t>Focussing data race analysis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3" y="2005317"/>
            <a:ext cx="8153400" cy="4481928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...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762000" y="2885072"/>
            <a:ext cx="3158836" cy="2646218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4510" y="3658409"/>
            <a:ext cx="24938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>
                    <a:lumMod val="75000"/>
                  </a:schemeClr>
                </a:solidFill>
              </a:rPr>
              <a:t>Barrier-free code region</a:t>
            </a:r>
            <a:endParaRPr lang="en-GB" sz="2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4031673" y="3009767"/>
            <a:ext cx="387927" cy="2410689"/>
          </a:xfrm>
          <a:prstGeom prst="rightBrace">
            <a:avLst/>
          </a:prstGeom>
          <a:noFill/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461164" y="3022404"/>
            <a:ext cx="44334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Race may be due to two threads executing statements </a:t>
            </a: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</a:rPr>
              <a:t>within</a:t>
            </a:r>
            <a:r>
              <a:rPr lang="en-GB" sz="22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200" dirty="0" smtClean="0"/>
              <a:t>the region</a:t>
            </a:r>
            <a:endParaRPr lang="en-GB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4475015" y="4180471"/>
            <a:ext cx="42394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We </a:t>
            </a:r>
            <a:r>
              <a:rPr lang="en-GB" sz="2200" b="1" dirty="0" smtClean="0"/>
              <a:t>cannot</a:t>
            </a:r>
            <a:r>
              <a:rPr lang="en-GB" sz="2200" dirty="0" smtClean="0"/>
              <a:t> have a race caused by a statement in the region and a statement </a:t>
            </a: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</a:rPr>
              <a:t>outside</a:t>
            </a:r>
            <a:r>
              <a:rPr lang="en-GB" sz="22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200" dirty="0" smtClean="0"/>
              <a:t>the region</a:t>
            </a:r>
            <a:endParaRPr lang="en-GB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95756" y="1269451"/>
            <a:ext cx="7633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All threads are always executing in a region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between two barriers</a:t>
            </a:r>
            <a:r>
              <a:rPr lang="en-GB" sz="2400" dirty="0" smtClean="0"/>
              <a:t>: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83538" y="5753155"/>
            <a:ext cx="54725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Data race analysis can be localised to focus on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regions between barriers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00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uiExpand="1" build="p"/>
      <p:bldP spid="4" grpId="0" animBg="1"/>
      <p:bldP spid="5" grpId="0"/>
      <p:bldP spid="6" grpId="0" animBg="1"/>
      <p:bldP spid="7" grpId="0"/>
      <p:bldP spid="8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 bwMode="auto">
          <a:xfrm>
            <a:off x="762000" y="3037491"/>
            <a:ext cx="2119745" cy="211641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8866910" cy="914400"/>
          </a:xfrm>
        </p:spPr>
        <p:txBody>
          <a:bodyPr/>
          <a:lstStyle/>
          <a:p>
            <a:r>
              <a:rPr lang="en-GB" sz="3400" dirty="0" smtClean="0"/>
              <a:t>Reducing thread schedules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3" y="2628806"/>
            <a:ext cx="2521535" cy="3093141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S</a:t>
            </a:r>
            <a:r>
              <a:rPr lang="en-GB" b="1" baseline="-25000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S</a:t>
            </a:r>
            <a:r>
              <a:rPr lang="en-GB" b="1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...</a:t>
            </a:r>
          </a:p>
          <a:p>
            <a:pPr marL="0" indent="0">
              <a:buNone/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en-GB" b="1" baseline="-25000" dirty="0" err="1" smtClean="0">
                <a:latin typeface="Courier New" pitchFamily="49" charset="0"/>
                <a:cs typeface="Courier New" pitchFamily="49" charset="0"/>
              </a:rPr>
              <a:t>k</a:t>
            </a:r>
            <a:endParaRPr lang="en-GB" b="1" baseline="-250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1885" y="1305847"/>
            <a:ext cx="8174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With </a:t>
            </a:r>
            <a:r>
              <a:rPr lang="en-GB" sz="2400" b="1" i="1" dirty="0" smtClean="0"/>
              <a:t>n</a:t>
            </a:r>
            <a:r>
              <a:rPr lang="en-GB" sz="2400" dirty="0" smtClean="0"/>
              <a:t> threads, roughly how many possible thread schedules are there between these barriers, assuming each statement is atomic?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380503" y="4407811"/>
                <a:ext cx="5195455" cy="14765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Thread 2 executes k statements: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GB" sz="2400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400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4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2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−1)</m:t>
                              </m:r>
                              <m:r>
                                <a:rPr lang="en-GB" sz="2400" i="1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r>
                                <a:rPr lang="en-GB" sz="2400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</m:mr>
                          <m:mr>
                            <m:e>
                              <m:r>
                                <a:rPr lang="en-GB" sz="2400" i="1">
                                  <a:latin typeface="Cambria Math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400" b="1" dirty="0">
                    <a:solidFill>
                      <a:schemeClr val="bg1">
                        <a:lumMod val="75000"/>
                      </a:schemeClr>
                    </a:solidFill>
                  </a:rPr>
                  <a:t> </a:t>
                </a:r>
                <a:r>
                  <a:rPr lang="en-GB" sz="2400" dirty="0"/>
                  <a:t>choices for these</a:t>
                </a:r>
                <a:endParaRPr lang="en-GB" sz="2400" dirty="0" smtClean="0"/>
              </a:p>
              <a:p>
                <a:endParaRPr lang="en-GB" sz="2400" b="1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503" y="4407811"/>
                <a:ext cx="5195455" cy="1476558"/>
              </a:xfrm>
              <a:prstGeom prst="rect">
                <a:avLst/>
              </a:prstGeom>
              <a:blipFill rotWithShape="1">
                <a:blip r:embed="rId2"/>
                <a:stretch>
                  <a:fillRect l="-1878" t="-28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657594" y="5450414"/>
            <a:ext cx="817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etc.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380502" y="2620575"/>
                <a:ext cx="45165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Total execution length is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/>
                      </a:rPr>
                      <m:t>𝑛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2400" b="0" i="1" dirty="0" smtClean="0">
                        <a:latin typeface="Cambria Math"/>
                        <a:ea typeface="Cambria Math"/>
                      </a:rPr>
                      <m:t>𝑘</m:t>
                    </m:r>
                  </m:oMath>
                </a14:m>
                <a:endParaRPr lang="en-GB" sz="2400" b="1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502" y="2620575"/>
                <a:ext cx="451659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162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08213" y="3254001"/>
                <a:ext cx="4779823" cy="1084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Thread 1 executes k statements: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240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24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sz="2400" b="0" i="1" smtClean="0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r>
                                <a:rPr lang="en-GB" sz="2400" b="0" i="1" smtClean="0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</m:e>
                          </m:mr>
                          <m:mr>
                            <m:e>
                              <m:r>
                                <a:rPr lang="en-GB" sz="24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2400" b="1" dirty="0" smtClean="0">
                    <a:solidFill>
                      <a:schemeClr val="bg1">
                        <a:lumMod val="75000"/>
                      </a:schemeClr>
                    </a:solidFill>
                  </a:rPr>
                  <a:t> </a:t>
                </a:r>
                <a:r>
                  <a:rPr lang="en-GB" sz="2400" dirty="0" smtClean="0"/>
                  <a:t>choices for these</a:t>
                </a:r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213" y="3254001"/>
                <a:ext cx="4779823" cy="1084849"/>
              </a:xfrm>
              <a:prstGeom prst="rect">
                <a:avLst/>
              </a:prstGeom>
              <a:blipFill rotWithShape="1">
                <a:blip r:embed="rId4"/>
                <a:stretch>
                  <a:fillRect l="-1913" t="-3933" r="-128" b="-5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86691" y="5973371"/>
                <a:ext cx="7190509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 smtClean="0"/>
                  <a:t>Number of possible schedules:</a:t>
                </a:r>
                <a:r>
                  <a:rPr lang="en-GB" sz="2400" dirty="0" smtClean="0"/>
                  <a:t> in the order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sz="2800" b="0" i="1" smtClean="0">
                            <a:latin typeface="Cambria Math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GB" sz="2400" dirty="0" smtClean="0"/>
                  <a:t> </a:t>
                </a:r>
                <a:endParaRPr lang="en-GB" sz="2400" b="1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691" y="5973371"/>
                <a:ext cx="7190509" cy="530915"/>
              </a:xfrm>
              <a:prstGeom prst="rect">
                <a:avLst/>
              </a:prstGeom>
              <a:blipFill rotWithShape="1">
                <a:blip r:embed="rId5"/>
                <a:stretch>
                  <a:fillRect l="-1271" b="-241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059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8866910" cy="914400"/>
          </a:xfrm>
        </p:spPr>
        <p:txBody>
          <a:bodyPr/>
          <a:lstStyle/>
          <a:p>
            <a:r>
              <a:rPr lang="en-GB" sz="3400" dirty="0" smtClean="0"/>
              <a:t>Reducing thread schedules</a:t>
            </a:r>
            <a:endParaRPr lang="en-GB" sz="3400" dirty="0"/>
          </a:p>
        </p:txBody>
      </p:sp>
      <p:sp>
        <p:nvSpPr>
          <p:cNvPr id="10" name="TextBox 9"/>
          <p:cNvSpPr txBox="1"/>
          <p:nvPr/>
        </p:nvSpPr>
        <p:spPr>
          <a:xfrm>
            <a:off x="581885" y="1638367"/>
            <a:ext cx="8174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Do we really need to consider </a:t>
            </a:r>
            <a:r>
              <a:rPr lang="en-GB" sz="2400" b="1" dirty="0" smtClean="0">
                <a:solidFill>
                  <a:srgbClr val="FF0000"/>
                </a:solidFill>
              </a:rPr>
              <a:t>all </a:t>
            </a:r>
            <a:r>
              <a:rPr lang="en-GB" sz="2400" dirty="0" smtClean="0"/>
              <a:t>of these schedules to detect data races?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1885" y="2621769"/>
            <a:ext cx="8174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No:</a:t>
            </a:r>
            <a:r>
              <a:rPr lang="en-GB" sz="2400" dirty="0" smtClean="0"/>
              <a:t> actually is suffices to consider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just one schedule</a:t>
            </a:r>
            <a:r>
              <a:rPr lang="en-GB" sz="2400" dirty="0" smtClean="0"/>
              <a:t>, and it can be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any schedule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8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 bwMode="auto">
          <a:xfrm>
            <a:off x="241301" y="748140"/>
            <a:ext cx="8805718" cy="528127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332497" y="1607131"/>
            <a:ext cx="6996543" cy="441960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378155" y="1080655"/>
            <a:ext cx="3447196" cy="2045181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61" y="27710"/>
            <a:ext cx="8866910" cy="914400"/>
          </a:xfrm>
        </p:spPr>
        <p:txBody>
          <a:bodyPr/>
          <a:lstStyle/>
          <a:p>
            <a:r>
              <a:rPr lang="en-GB" sz="3400" dirty="0" smtClean="0"/>
              <a:t>Any schedule will do!  For example: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501" y="1170703"/>
            <a:ext cx="8146467" cy="5451767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A</a:t>
            </a: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B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817404" y="1704078"/>
            <a:ext cx="0" cy="761634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302312" y="2549221"/>
            <a:ext cx="0" cy="907473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1745661" y="3595229"/>
            <a:ext cx="0" cy="935191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3512105" y="5001495"/>
            <a:ext cx="0" cy="858981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872824" y="1702406"/>
            <a:ext cx="31588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0 from A to B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371588" y="2476598"/>
            <a:ext cx="30757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1 from A to B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Check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against thread 0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801082" y="3514772"/>
            <a:ext cx="41147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/>
              <a:t> thread 2 from A to B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dirty="0" smtClean="0"/>
              <a:t> all accesses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Check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against threads 0 and 1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3512105" y="4900230"/>
            <a:ext cx="36783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</a:t>
            </a:r>
            <a:r>
              <a:rPr lang="en-GB" i="1" dirty="0" smtClean="0"/>
              <a:t>N-1</a:t>
            </a:r>
            <a:r>
              <a:rPr lang="en-GB" dirty="0" smtClean="0"/>
              <a:t> from A to B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Check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against threads 0..</a:t>
            </a:r>
            <a:r>
              <a:rPr lang="en-GB" i="1" dirty="0" smtClean="0"/>
              <a:t>N</a:t>
            </a:r>
            <a:r>
              <a:rPr lang="en-GB" dirty="0" smtClean="0"/>
              <a:t>-2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2604646" y="4472410"/>
            <a:ext cx="803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. . .</a:t>
            </a:r>
            <a:endParaRPr lang="en-GB" dirty="0"/>
          </a:p>
        </p:txBody>
      </p:sp>
      <p:cxnSp>
        <p:nvCxnSpPr>
          <p:cNvPr id="37" name="Straight Connector 36"/>
          <p:cNvCxnSpPr/>
          <p:nvPr/>
        </p:nvCxnSpPr>
        <p:spPr bwMode="auto">
          <a:xfrm flipH="1" flipV="1">
            <a:off x="4239484" y="3289138"/>
            <a:ext cx="1801098" cy="58191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35" idx="1"/>
          </p:cNvCxnSpPr>
          <p:nvPr/>
        </p:nvCxnSpPr>
        <p:spPr bwMode="auto">
          <a:xfrm flipH="1">
            <a:off x="5458691" y="4100878"/>
            <a:ext cx="337675" cy="115416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H="1">
            <a:off x="6635448" y="4336473"/>
            <a:ext cx="111268" cy="122273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Rounded Rectangle 34"/>
          <p:cNvSpPr/>
          <p:nvPr/>
        </p:nvSpPr>
        <p:spPr bwMode="auto">
          <a:xfrm>
            <a:off x="5796366" y="3870045"/>
            <a:ext cx="2213269" cy="461665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06760" y="3871048"/>
            <a:ext cx="221326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Abort on race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05865" y="1108365"/>
            <a:ext cx="3419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data race exists it will be detected: </a:t>
            </a:r>
            <a:r>
              <a:rPr lang="en-GB" sz="2400" b="1" dirty="0" smtClean="0">
                <a:solidFill>
                  <a:srgbClr val="FF0000"/>
                </a:solidFill>
              </a:rPr>
              <a:t>abort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21428" y="1883942"/>
            <a:ext cx="3403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 data races: chosen schedule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equivalent to all others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682803" y="5943601"/>
            <a:ext cx="4267244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Completely avoids </a:t>
            </a:r>
            <a:r>
              <a:rPr lang="en-GB" sz="2400" dirty="0" smtClean="0"/>
              <a:t>reasoning about </a:t>
            </a:r>
            <a:r>
              <a:rPr lang="en-GB" sz="2400" dirty="0" err="1" smtClean="0"/>
              <a:t>interleavings</a:t>
            </a:r>
            <a:r>
              <a:rPr lang="en-GB" sz="2400" dirty="0" smtClean="0"/>
              <a:t>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0775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0" grpId="0" animBg="1"/>
      <p:bldP spid="33" grpId="0"/>
      <p:bldP spid="35" grpId="0" animBg="1"/>
      <p:bldP spid="34" grpId="0"/>
      <p:bldP spid="50" grpId="0"/>
      <p:bldP spid="51" grpId="0"/>
      <p:bldP spid="6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595736" y="5022139"/>
            <a:ext cx="6774882" cy="461665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28600"/>
            <a:ext cx="8866910" cy="914400"/>
          </a:xfrm>
        </p:spPr>
        <p:txBody>
          <a:bodyPr/>
          <a:lstStyle/>
          <a:p>
            <a:r>
              <a:rPr lang="en-GB" sz="3400" dirty="0" smtClean="0"/>
              <a:t>Reducing thread schedules</a:t>
            </a:r>
            <a:endParaRPr lang="en-GB" sz="3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5740" y="1472108"/>
                <a:ext cx="799407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Because we can choose a </a:t>
                </a:r>
                <a:r>
                  <a:rPr lang="en-GB" sz="2400" b="1" dirty="0" smtClean="0">
                    <a:solidFill>
                      <a:schemeClr val="bg1">
                        <a:lumMod val="75000"/>
                      </a:schemeClr>
                    </a:solidFill>
                  </a:rPr>
                  <a:t>single</a:t>
                </a:r>
                <a:r>
                  <a:rPr lang="en-GB" sz="2400" dirty="0" smtClean="0"/>
                  <a:t> thread schedule, we can view a barrier region containing </a:t>
                </a:r>
                <a:r>
                  <a:rPr lang="en-GB" sz="2400" b="1" dirty="0" smtClean="0"/>
                  <a:t>k</a:t>
                </a:r>
                <a:r>
                  <a:rPr lang="en-GB" sz="2400" dirty="0" smtClean="0"/>
                  <a:t> statements as a sequential program containing </a:t>
                </a:r>
                <a:r>
                  <a:rPr lang="en-GB" sz="2400" b="1" dirty="0" smtClean="0"/>
                  <a:t>n</a:t>
                </a:r>
                <a14:m>
                  <m:oMath xmlns:m="http://schemas.openxmlformats.org/officeDocument/2006/math">
                    <m:r>
                      <a:rPr lang="en-GB" sz="2400" b="1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  <a:ea typeface="Cambria Math"/>
                      </a:rPr>
                      <m:t>× </m:t>
                    </m:r>
                  </m:oMath>
                </a14:m>
                <a:r>
                  <a:rPr lang="en-GB" sz="2400" b="1" dirty="0" smtClean="0"/>
                  <a:t>k </a:t>
                </a:r>
                <a:r>
                  <a:rPr lang="en-GB" sz="2400" dirty="0" smtClean="0"/>
                  <a:t>statements</a:t>
                </a:r>
                <a:endParaRPr lang="en-GB" sz="24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740" y="1472108"/>
                <a:ext cx="7994073" cy="1200329"/>
              </a:xfrm>
              <a:prstGeom prst="rect">
                <a:avLst/>
              </a:prstGeom>
              <a:blipFill rotWithShape="1">
                <a:blip r:embed="rId2"/>
                <a:stretch>
                  <a:fillRect l="-1220" t="-3553" b="-111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95739" y="2851056"/>
            <a:ext cx="7994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8000"/>
                </a:solidFill>
              </a:rPr>
              <a:t>This is good:</a:t>
            </a:r>
            <a:r>
              <a:rPr lang="en-GB" sz="2400" dirty="0" smtClean="0"/>
              <a:t> it means we are back in the world of sequential program analysis</a:t>
            </a:r>
            <a:endParaRPr lang="en-GB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5740" y="3972999"/>
            <a:ext cx="7994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But in practice it is quite normal for a GPU kernel to be executed by e.g. 1024 threads</a:t>
            </a:r>
            <a:endParaRPr lang="en-GB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95737" y="5022139"/>
            <a:ext cx="7994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Leads to an </a:t>
            </a:r>
            <a:r>
              <a:rPr lang="en-GB" sz="2400" b="1" dirty="0" smtClean="0">
                <a:solidFill>
                  <a:srgbClr val="FF0000"/>
                </a:solidFill>
              </a:rPr>
              <a:t>intractably large</a:t>
            </a:r>
            <a:r>
              <a:rPr lang="en-GB" sz="2400" dirty="0" smtClean="0"/>
              <a:t> sequential program</a:t>
            </a:r>
            <a:endParaRPr lang="en-GB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95736" y="5784137"/>
            <a:ext cx="7994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Can we do better?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36961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9" grpId="0"/>
      <p:bldP spid="13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8783" y="110839"/>
            <a:ext cx="7592312" cy="914400"/>
          </a:xfrm>
        </p:spPr>
        <p:txBody>
          <a:bodyPr/>
          <a:lstStyle/>
          <a:p>
            <a:r>
              <a:rPr lang="en-GB" sz="3400" dirty="0" smtClean="0"/>
              <a:t>Yes: just two threads will do!</a:t>
            </a:r>
            <a:endParaRPr lang="en-GB" sz="3400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838173" y="2170162"/>
            <a:ext cx="5964403" cy="2249912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178" y="1747589"/>
            <a:ext cx="5832773" cy="3595271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A</a:t>
            </a: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B</a:t>
            </a: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018270" y="2322529"/>
            <a:ext cx="0" cy="950022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503178" y="3236947"/>
            <a:ext cx="0" cy="1002344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1073690" y="2279292"/>
            <a:ext cx="3886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thread </a:t>
            </a:r>
            <a:r>
              <a:rPr lang="en-GB" sz="2400" b="1" i="1" dirty="0" err="1" smtClean="0"/>
              <a:t>i</a:t>
            </a:r>
            <a:r>
              <a:rPr lang="en-GB" sz="2400" dirty="0" smtClean="0"/>
              <a:t> from A to B</a:t>
            </a: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all accesses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558598" y="3150469"/>
            <a:ext cx="52439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thread </a:t>
            </a:r>
            <a:r>
              <a:rPr lang="en-GB" sz="2400" b="1" i="1" dirty="0" smtClean="0"/>
              <a:t>j</a:t>
            </a:r>
            <a:r>
              <a:rPr lang="en-GB" sz="2400" dirty="0" smtClean="0"/>
              <a:t> from A to B</a:t>
            </a: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Check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all accesses against thread </a:t>
            </a:r>
            <a:r>
              <a:rPr lang="en-GB" sz="2400" b="1" i="1" dirty="0" err="1" smtClean="0"/>
              <a:t>i</a:t>
            </a:r>
            <a:endParaRPr lang="en-GB" sz="2400" b="1" i="1" dirty="0" smtClean="0"/>
          </a:p>
          <a:p>
            <a:r>
              <a:rPr lang="en-GB" sz="2400" b="1" dirty="0" smtClean="0">
                <a:solidFill>
                  <a:srgbClr val="FF0000"/>
                </a:solidFill>
              </a:rPr>
              <a:t>Abort</a:t>
            </a:r>
            <a:r>
              <a:rPr lang="en-GB" sz="2400" b="1" dirty="0" smtClean="0"/>
              <a:t> </a:t>
            </a:r>
            <a:r>
              <a:rPr lang="en-GB" sz="2400" dirty="0" smtClean="0"/>
              <a:t>on race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61074" y="1282796"/>
                <a:ext cx="803567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Choose </a:t>
                </a:r>
                <a:r>
                  <a:rPr lang="en-GB" sz="2400" i="1" dirty="0" smtClean="0"/>
                  <a:t>arbitrary</a:t>
                </a:r>
                <a:r>
                  <a:rPr lang="en-GB" sz="2400" dirty="0" smtClean="0"/>
                  <a:t> </a:t>
                </a:r>
                <a:r>
                  <a:rPr lang="en-GB" sz="2400" b="1" i="1" dirty="0" err="1" smtClean="0"/>
                  <a:t>i</a:t>
                </a:r>
                <a:r>
                  <a:rPr lang="en-GB" sz="2400" dirty="0" smtClean="0"/>
                  <a:t>, </a:t>
                </a:r>
                <a:r>
                  <a:rPr lang="en-GB" sz="2400" b="1" i="1" dirty="0" smtClean="0"/>
                  <a:t>j</a:t>
                </a:r>
                <a:r>
                  <a:rPr lang="en-GB" sz="2400" dirty="0" smtClean="0"/>
                  <a:t>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/>
                        <a:ea typeface="Cambria Math"/>
                      </a:rPr>
                      <m:t>∈</m:t>
                    </m:r>
                  </m:oMath>
                </a14:m>
                <a:r>
                  <a:rPr lang="en-GB" sz="2400" dirty="0" smtClean="0"/>
                  <a:t> { 0, 1, …, </a:t>
                </a:r>
                <a:r>
                  <a:rPr lang="en-GB" sz="2400" i="1" dirty="0" smtClean="0"/>
                  <a:t>N</a:t>
                </a:r>
                <a:r>
                  <a:rPr lang="en-GB" sz="2400" dirty="0" smtClean="0"/>
                  <a:t>-1 } with </a:t>
                </a:r>
                <a:r>
                  <a:rPr lang="en-GB" sz="2400" b="1" i="1" dirty="0" err="1" smtClean="0"/>
                  <a:t>i</a:t>
                </a:r>
                <a:r>
                  <a:rPr lang="en-GB" sz="2400" b="1" i="1" dirty="0" smtClean="0"/>
                  <a:t> </a:t>
                </a:r>
                <a:r>
                  <a:rPr lang="en-GB" sz="2400" i="1" dirty="0" smtClean="0"/>
                  <a:t>≠</a:t>
                </a:r>
                <a:r>
                  <a:rPr lang="en-GB" sz="2400" b="1" i="1" dirty="0" smtClean="0"/>
                  <a:t> j</a:t>
                </a:r>
                <a:endParaRPr lang="en-GB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074" y="1282796"/>
                <a:ext cx="803567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138" t="-9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 bwMode="auto">
          <a:xfrm>
            <a:off x="907449" y="5015334"/>
            <a:ext cx="7488406" cy="1200053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93560" y="5015059"/>
            <a:ext cx="7502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data race exists it will be exposed for </a:t>
            </a:r>
            <a:r>
              <a:rPr lang="en-GB" sz="2400" b="1" i="1" dirty="0" smtClean="0"/>
              <a:t>some</a:t>
            </a:r>
            <a:r>
              <a:rPr lang="en-GB" sz="2400" i="1" dirty="0" smtClean="0"/>
              <a:t> </a:t>
            </a:r>
            <a:r>
              <a:rPr lang="en-GB" sz="2400" dirty="0" smtClean="0"/>
              <a:t>choice of </a:t>
            </a:r>
            <a:r>
              <a:rPr lang="en-GB" sz="2400" b="1" i="1" dirty="0" err="1" smtClean="0"/>
              <a:t>i</a:t>
            </a:r>
            <a:r>
              <a:rPr lang="en-GB" sz="2400" dirty="0" smtClean="0"/>
              <a:t> and </a:t>
            </a:r>
            <a:r>
              <a:rPr lang="en-GB" sz="2400" b="1" i="1" dirty="0" smtClean="0"/>
              <a:t>j</a:t>
            </a:r>
            <a:r>
              <a:rPr lang="en-GB" sz="2400" i="1" dirty="0" smtClean="0"/>
              <a:t>.  </a:t>
            </a:r>
            <a:r>
              <a:rPr lang="en-GB" sz="2400" dirty="0" smtClean="0"/>
              <a:t>If we can prove data race freedom for arbitrary </a:t>
            </a:r>
            <a:r>
              <a:rPr lang="en-GB" sz="2400" b="1" i="1" dirty="0" err="1" smtClean="0"/>
              <a:t>i</a:t>
            </a:r>
            <a:r>
              <a:rPr lang="en-GB" sz="2400" dirty="0" smtClean="0"/>
              <a:t> and </a:t>
            </a:r>
            <a:r>
              <a:rPr lang="en-GB" sz="2400" b="1" i="1" dirty="0" smtClean="0"/>
              <a:t>j</a:t>
            </a:r>
            <a:r>
              <a:rPr lang="en-GB" sz="2400" dirty="0" smtClean="0"/>
              <a:t> then the region must be data race free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0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build="p"/>
      <p:bldP spid="31" grpId="0" animBg="1"/>
      <p:bldP spid="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5818930" cy="914400"/>
          </a:xfrm>
        </p:spPr>
        <p:txBody>
          <a:bodyPr/>
          <a:lstStyle/>
          <a:p>
            <a:r>
              <a:rPr lang="en-GB" sz="3400" dirty="0" smtClean="0"/>
              <a:t>Is this sound?</a:t>
            </a:r>
            <a:endParaRPr lang="en-GB" sz="3400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39404" y="1815431"/>
            <a:ext cx="5133142" cy="174658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39408" y="1392858"/>
            <a:ext cx="5832773" cy="4966389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A</a:t>
            </a: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barrier();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B</a:t>
            </a: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barrier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GB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GB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519500" y="1967798"/>
            <a:ext cx="0" cy="66464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1004408" y="2605116"/>
            <a:ext cx="0" cy="830816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74920" y="1924561"/>
            <a:ext cx="3886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</a:t>
            </a:r>
            <a:r>
              <a:rPr lang="en-GB" b="1" i="1" dirty="0" err="1" smtClean="0"/>
              <a:t>i</a:t>
            </a:r>
            <a:r>
              <a:rPr lang="en-GB" dirty="0" smtClean="0"/>
              <a:t> from A to B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1059828" y="2546348"/>
            <a:ext cx="52439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</a:t>
            </a:r>
            <a:r>
              <a:rPr lang="en-GB" b="1" i="1" dirty="0" smtClean="0"/>
              <a:t>j</a:t>
            </a:r>
            <a:r>
              <a:rPr lang="en-GB" dirty="0" smtClean="0"/>
              <a:t> from A to B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Check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 against thread </a:t>
            </a:r>
            <a:r>
              <a:rPr lang="en-GB" b="1" i="1" dirty="0" err="1" smtClean="0"/>
              <a:t>i</a:t>
            </a:r>
            <a:endParaRPr lang="en-GB" b="1" i="1" dirty="0" smtClean="0"/>
          </a:p>
          <a:p>
            <a:r>
              <a:rPr lang="en-GB" b="1" dirty="0" smtClean="0">
                <a:solidFill>
                  <a:srgbClr val="FF0000"/>
                </a:solidFill>
              </a:rPr>
              <a:t>Abort</a:t>
            </a:r>
            <a:r>
              <a:rPr lang="en-GB" b="1" dirty="0" smtClean="0"/>
              <a:t> </a:t>
            </a:r>
            <a:r>
              <a:rPr lang="en-GB" dirty="0" smtClean="0"/>
              <a:t>on race</a:t>
            </a:r>
          </a:p>
        </p:txBody>
      </p:sp>
      <p:sp>
        <p:nvSpPr>
          <p:cNvPr id="15" name="Rounded Rectangle 14"/>
          <p:cNvSpPr/>
          <p:nvPr/>
        </p:nvSpPr>
        <p:spPr bwMode="auto">
          <a:xfrm>
            <a:off x="353259" y="4032138"/>
            <a:ext cx="5119287" cy="1788145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H="1">
            <a:off x="519500" y="4184505"/>
            <a:ext cx="13856" cy="664649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1032119" y="4877243"/>
            <a:ext cx="0" cy="872392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588776" y="4141268"/>
            <a:ext cx="3886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</a:t>
            </a:r>
            <a:r>
              <a:rPr lang="en-GB" b="1" i="1" dirty="0" err="1" smtClean="0"/>
              <a:t>i</a:t>
            </a:r>
            <a:r>
              <a:rPr lang="en-GB" dirty="0" smtClean="0"/>
              <a:t> from B to C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Log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073684" y="4804620"/>
            <a:ext cx="52439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Run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thread </a:t>
            </a:r>
            <a:r>
              <a:rPr lang="en-GB" b="1" i="1" dirty="0" smtClean="0"/>
              <a:t>j</a:t>
            </a:r>
            <a:r>
              <a:rPr lang="en-GB" dirty="0" smtClean="0"/>
              <a:t> from B to C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Check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all accesses against thread </a:t>
            </a:r>
            <a:r>
              <a:rPr lang="en-GB" b="1" i="1" dirty="0" err="1" smtClean="0"/>
              <a:t>i</a:t>
            </a:r>
            <a:endParaRPr lang="en-GB" b="1" i="1" dirty="0" smtClean="0"/>
          </a:p>
          <a:p>
            <a:r>
              <a:rPr lang="en-GB" b="1" dirty="0" smtClean="0">
                <a:solidFill>
                  <a:srgbClr val="FF0000"/>
                </a:solidFill>
              </a:rPr>
              <a:t>Abort</a:t>
            </a:r>
            <a:r>
              <a:rPr lang="en-GB" b="1" dirty="0" smtClean="0"/>
              <a:t> </a:t>
            </a:r>
            <a:r>
              <a:rPr lang="en-GB" dirty="0" smtClean="0"/>
              <a:t>on race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5700249" y="1565821"/>
            <a:ext cx="3171423" cy="4695279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28825" y="1582216"/>
            <a:ext cx="314284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No:</a:t>
            </a:r>
            <a:r>
              <a:rPr lang="en-GB" sz="2400" dirty="0" smtClean="0"/>
              <a:t> it is as if only </a:t>
            </a:r>
            <a:r>
              <a:rPr lang="en-GB" sz="2400" b="1" i="1" dirty="0" err="1" smtClean="0"/>
              <a:t>i</a:t>
            </a:r>
            <a:r>
              <a:rPr lang="en-GB" sz="2400" dirty="0" smtClean="0"/>
              <a:t> and </a:t>
            </a:r>
            <a:r>
              <a:rPr lang="en-GB" sz="2400" b="1" i="1" dirty="0" smtClean="0"/>
              <a:t>j</a:t>
            </a:r>
            <a:r>
              <a:rPr lang="en-GB" sz="2400" dirty="0" smtClean="0"/>
              <a:t> exist, and other threads have no effect!</a:t>
            </a:r>
          </a:p>
          <a:p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Solution: </a:t>
            </a:r>
            <a:r>
              <a:rPr lang="en-GB" sz="2400" dirty="0" smtClean="0"/>
              <a:t>make shared state </a:t>
            </a:r>
            <a:r>
              <a:rPr lang="en-GB" sz="2400" b="1" dirty="0" smtClean="0"/>
              <a:t>abstract</a:t>
            </a:r>
            <a:r>
              <a:rPr lang="en-GB" sz="2400" dirty="0" smtClean="0"/>
              <a:t> </a:t>
            </a:r>
          </a:p>
          <a:p>
            <a:pPr marL="342900" indent="-342900">
              <a:buFontTx/>
              <a:buChar char="-"/>
            </a:pPr>
            <a:r>
              <a:rPr lang="en-GB" sz="2200" dirty="0" smtClean="0"/>
              <a:t>simple idea: </a:t>
            </a:r>
            <a:r>
              <a:rPr lang="en-GB" sz="2200" b="1" dirty="0" smtClean="0"/>
              <a:t>havoc</a:t>
            </a:r>
            <a:r>
              <a:rPr lang="en-GB" sz="2200" dirty="0" smtClean="0"/>
              <a:t> the shared state at each barrier</a:t>
            </a:r>
          </a:p>
          <a:p>
            <a:pPr marL="342900" indent="-342900">
              <a:buFontTx/>
              <a:buChar char="-"/>
            </a:pPr>
            <a:r>
              <a:rPr lang="en-GB" sz="2200" dirty="0" smtClean="0"/>
              <a:t>even simpler: remove shared state completely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18736" y="124417"/>
            <a:ext cx="33978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havoc</a:t>
            </a:r>
            <a:r>
              <a:rPr lang="en-GB" sz="2400" dirty="0" smtClean="0"/>
              <a:t>(</a:t>
            </a:r>
            <a:r>
              <a:rPr lang="en-GB" sz="2400" b="1" dirty="0" smtClean="0"/>
              <a:t>x</a:t>
            </a:r>
            <a:r>
              <a:rPr lang="en-GB" sz="2400" dirty="0" smtClean="0"/>
              <a:t>) means “set </a:t>
            </a:r>
            <a:r>
              <a:rPr lang="en-GB" sz="2400" b="1" dirty="0" smtClean="0"/>
              <a:t>x</a:t>
            </a:r>
            <a:r>
              <a:rPr lang="en-GB" sz="2400" dirty="0" smtClean="0"/>
              <a:t> to an </a:t>
            </a:r>
            <a:r>
              <a:rPr lang="en-GB" sz="2400" i="1" dirty="0" smtClean="0"/>
              <a:t>arbitrary</a:t>
            </a:r>
            <a:r>
              <a:rPr lang="en-GB" sz="2400" dirty="0" smtClean="0"/>
              <a:t> value”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4181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  <p:bldP spid="14" grpId="0"/>
      <p:bldP spid="15" grpId="0" animBg="1"/>
      <p:bldP spid="18" grpId="0"/>
      <p:bldP spid="19" grpId="0"/>
      <p:bldP spid="22" grpId="0" animBg="1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7453758" cy="914400"/>
          </a:xfrm>
        </p:spPr>
        <p:txBody>
          <a:bodyPr/>
          <a:lstStyle/>
          <a:p>
            <a:r>
              <a:rPr lang="en-GB" sz="3400" dirty="0" err="1" smtClean="0"/>
              <a:t>GPUVerify</a:t>
            </a:r>
            <a:r>
              <a:rPr lang="en-GB" sz="3400" dirty="0" smtClean="0"/>
              <a:t> technique and tool</a:t>
            </a:r>
            <a:endParaRPr lang="en-GB" sz="3400" dirty="0"/>
          </a:p>
        </p:txBody>
      </p:sp>
      <p:sp>
        <p:nvSpPr>
          <p:cNvPr id="20" name="Rounded Rectangle 19"/>
          <p:cNvSpPr/>
          <p:nvPr/>
        </p:nvSpPr>
        <p:spPr bwMode="auto">
          <a:xfrm>
            <a:off x="997527" y="4031102"/>
            <a:ext cx="6802582" cy="109658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230592" y="1600400"/>
            <a:ext cx="4218715" cy="13546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596" y="1614255"/>
            <a:ext cx="1558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Exploit:</a:t>
            </a:r>
            <a:endParaRPr lang="en-GB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805558" y="1583839"/>
            <a:ext cx="3588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any schedule will do</a:t>
            </a:r>
            <a:endParaRPr lang="en-GB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2819413" y="2013005"/>
            <a:ext cx="3283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two threads will do</a:t>
            </a:r>
            <a:endParaRPr lang="en-GB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805558" y="2460860"/>
            <a:ext cx="4197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shared state abstraction</a:t>
            </a:r>
            <a:endParaRPr lang="en-GB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2334501" y="1975630"/>
            <a:ext cx="637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+</a:t>
            </a:r>
            <a:endParaRPr lang="en-GB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2334514" y="2431819"/>
            <a:ext cx="637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+</a:t>
            </a:r>
            <a:endParaRPr lang="en-GB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659824" y="3061983"/>
            <a:ext cx="77862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to compile </a:t>
            </a:r>
            <a:r>
              <a:rPr lang="en-GB" sz="2400" b="1" dirty="0" smtClean="0">
                <a:solidFill>
                  <a:srgbClr val="FF0000"/>
                </a:solidFill>
              </a:rPr>
              <a:t>massively parallel</a:t>
            </a:r>
            <a:r>
              <a:rPr lang="en-GB" sz="2400" dirty="0" smtClean="0"/>
              <a:t> kernel </a:t>
            </a:r>
            <a:r>
              <a:rPr lang="en-GB" sz="2400" b="1" dirty="0" smtClean="0"/>
              <a:t>K</a:t>
            </a:r>
            <a:r>
              <a:rPr lang="en-GB" sz="2400" dirty="0" smtClean="0"/>
              <a:t> into </a:t>
            </a:r>
            <a:r>
              <a:rPr lang="en-GB" sz="2400" b="1" dirty="0" smtClean="0">
                <a:solidFill>
                  <a:srgbClr val="008000"/>
                </a:solidFill>
              </a:rPr>
              <a:t>sequential</a:t>
            </a:r>
            <a:r>
              <a:rPr lang="en-GB" sz="2400" dirty="0" smtClean="0"/>
              <a:t> program </a:t>
            </a:r>
            <a:r>
              <a:rPr lang="en-GB" sz="2400" b="1" dirty="0" smtClean="0"/>
              <a:t>P</a:t>
            </a:r>
            <a:r>
              <a:rPr lang="en-GB" sz="2400" dirty="0" smtClean="0"/>
              <a:t> such that (roughly):</a:t>
            </a:r>
            <a:endParaRPr lang="en-GB" sz="2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142994" y="4412227"/>
            <a:ext cx="1717964" cy="71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(no assertion failures)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073719" y="4025922"/>
            <a:ext cx="1911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P </a:t>
            </a:r>
            <a:r>
              <a:rPr lang="en-GB" sz="2800" b="1" dirty="0" smtClean="0">
                <a:solidFill>
                  <a:schemeClr val="bg1">
                    <a:lumMod val="75000"/>
                  </a:schemeClr>
                </a:solidFill>
              </a:rPr>
              <a:t>correct</a:t>
            </a:r>
            <a:endParaRPr lang="en-GB" sz="2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34226" y="4198418"/>
            <a:ext cx="4135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K </a:t>
            </a:r>
            <a:r>
              <a:rPr lang="en-GB" sz="2800" dirty="0" smtClean="0"/>
              <a:t>free from </a:t>
            </a:r>
            <a:r>
              <a:rPr lang="en-GB" sz="2800" b="1" dirty="0" smtClean="0">
                <a:solidFill>
                  <a:schemeClr val="bg1">
                    <a:lumMod val="75000"/>
                  </a:schemeClr>
                </a:solidFill>
              </a:rPr>
              <a:t>data races </a:t>
            </a:r>
            <a:endParaRPr lang="en-GB" sz="2800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3068792" y="4206036"/>
            <a:ext cx="782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=&gt;</a:t>
            </a:r>
            <a:endParaRPr lang="en-GB" sz="2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8057" y="5509663"/>
            <a:ext cx="7786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Next: technical details of how this works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19901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/>
      <p:bldP spid="26" grpId="0"/>
      <p:bldP spid="27" grpId="0"/>
      <p:bldP spid="29" grpId="0"/>
      <p:bldP spid="30" grpId="0"/>
      <p:bldP spid="32" grpId="0"/>
      <p:bldP spid="33" grpId="0"/>
      <p:bldP spid="34" grpId="0"/>
      <p:bldP spid="35" grpId="0"/>
      <p:bldP spid="36" grpId="0"/>
      <p:bldP spid="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723900" y="4642472"/>
            <a:ext cx="1397000" cy="169584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8301194" cy="914400"/>
          </a:xfrm>
        </p:spPr>
        <p:txBody>
          <a:bodyPr/>
          <a:lstStyle/>
          <a:p>
            <a:r>
              <a:rPr lang="en-GB" sz="3000" dirty="0" smtClean="0"/>
              <a:t>Data race analysis for straight line kernels</a:t>
            </a:r>
            <a:endParaRPr lang="en-GB" sz="3000" dirty="0"/>
          </a:p>
        </p:txBody>
      </p:sp>
      <p:sp>
        <p:nvSpPr>
          <p:cNvPr id="24" name="TextBox 23"/>
          <p:cNvSpPr txBox="1"/>
          <p:nvPr/>
        </p:nvSpPr>
        <p:spPr>
          <a:xfrm>
            <a:off x="609596" y="1291651"/>
            <a:ext cx="3683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Assume kernel has form: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23900" y="1799335"/>
            <a:ext cx="7658100" cy="22159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__kernel void foo(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&lt;parameters, including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__local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arrays&gt;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) {</a:t>
            </a:r>
          </a:p>
          <a:p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&lt;local variable declarations&gt;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1800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GB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18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...</a:t>
            </a:r>
          </a:p>
          <a:p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1800" b="1" baseline="-25000" dirty="0" err="1" smtClean="0">
                <a:latin typeface="Arial" pitchFamily="34" charset="0"/>
                <a:cs typeface="Arial" pitchFamily="34" charset="0"/>
              </a:rPr>
              <a:t>k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en-GB" sz="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596" y="4072951"/>
            <a:ext cx="7772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where each statement </a:t>
            </a:r>
            <a:r>
              <a:rPr lang="en-GB" sz="2400" b="1" dirty="0" smtClean="0"/>
              <a:t>S</a:t>
            </a:r>
            <a:r>
              <a:rPr lang="en-GB" sz="2400" b="1" i="1" baseline="-25000" dirty="0" smtClean="0"/>
              <a:t>i</a:t>
            </a:r>
            <a:r>
              <a:rPr lang="en-GB" sz="2400" dirty="0" smtClean="0"/>
              <a:t> has one of the following forms:</a:t>
            </a:r>
            <a:endParaRPr lang="en-GB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42952" y="4642472"/>
            <a:ext cx="958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r>
              <a:rPr lang="en-GB" sz="2400" dirty="0" smtClean="0"/>
              <a:t> = </a:t>
            </a:r>
            <a:r>
              <a:rPr lang="en-GB" sz="2400" b="1" dirty="0" smtClean="0"/>
              <a:t>e</a:t>
            </a:r>
            <a:endParaRPr lang="en-GB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49303" y="5028969"/>
            <a:ext cx="1482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r>
              <a:rPr lang="en-GB" sz="2400" dirty="0" smtClean="0"/>
              <a:t> = </a:t>
            </a:r>
            <a:r>
              <a:rPr lang="en-GB" sz="2400" b="1" dirty="0" smtClean="0"/>
              <a:t>A</a:t>
            </a:r>
            <a:r>
              <a:rPr lang="en-GB" sz="2400" dirty="0" smtClean="0"/>
              <a:t>[</a:t>
            </a:r>
            <a:r>
              <a:rPr lang="en-GB" sz="2400" b="1" dirty="0" smtClean="0"/>
              <a:t>e</a:t>
            </a:r>
            <a:r>
              <a:rPr lang="en-GB" sz="2400" dirty="0" smtClean="0"/>
              <a:t>]</a:t>
            </a:r>
            <a:endParaRPr lang="en-GB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736599" y="5435369"/>
            <a:ext cx="14987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</a:t>
            </a:r>
            <a:r>
              <a:rPr lang="en-GB" sz="2400" dirty="0" smtClean="0"/>
              <a:t>[</a:t>
            </a:r>
            <a:r>
              <a:rPr lang="en-GB" sz="2400" b="1" dirty="0" smtClean="0"/>
              <a:t>e</a:t>
            </a:r>
            <a:r>
              <a:rPr lang="en-GB" sz="2400" dirty="0" smtClean="0"/>
              <a:t>] = </a:t>
            </a:r>
            <a:r>
              <a:rPr lang="en-GB" sz="2400" b="1" dirty="0" smtClean="0"/>
              <a:t>x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36603" y="5876647"/>
            <a:ext cx="14987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barrier</a:t>
            </a:r>
            <a:r>
              <a:rPr lang="en-GB" sz="2400" dirty="0" smtClean="0"/>
              <a:t>()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285996" y="4767359"/>
            <a:ext cx="61468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where: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x </a:t>
            </a:r>
            <a:r>
              <a:rPr lang="en-GB" sz="2200" dirty="0" smtClean="0"/>
              <a:t>denotes a local variable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e </a:t>
            </a:r>
            <a:r>
              <a:rPr lang="en-GB" sz="2200" dirty="0" smtClean="0"/>
              <a:t>denotes an expression over local variables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A</a:t>
            </a:r>
            <a:r>
              <a:rPr lang="en-GB" sz="2200" dirty="0" smtClean="0"/>
              <a:t> denotes a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2200" dirty="0" smtClean="0"/>
              <a:t> array parameter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97526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19" grpId="0"/>
      <p:bldP spid="22" grpId="0"/>
      <p:bldP spid="23" grpId="0"/>
      <p:bldP spid="28" grpId="0"/>
      <p:bldP spid="3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723900" y="1873872"/>
            <a:ext cx="1397000" cy="169584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8301194" cy="914400"/>
          </a:xfrm>
        </p:spPr>
        <p:txBody>
          <a:bodyPr/>
          <a:lstStyle/>
          <a:p>
            <a:r>
              <a:rPr lang="en-GB" sz="3000" dirty="0" smtClean="0"/>
              <a:t>Data race analysis for straight line kernels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596" y="1304351"/>
            <a:ext cx="565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Restricting statements to these forms:</a:t>
            </a:r>
            <a:endParaRPr lang="en-GB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42952" y="1873872"/>
            <a:ext cx="958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r>
              <a:rPr lang="en-GB" sz="2400" dirty="0" smtClean="0"/>
              <a:t> = </a:t>
            </a:r>
            <a:r>
              <a:rPr lang="en-GB" sz="2400" b="1" dirty="0" smtClean="0"/>
              <a:t>e</a:t>
            </a:r>
            <a:endParaRPr lang="en-GB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49303" y="2260369"/>
            <a:ext cx="1482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x</a:t>
            </a:r>
            <a:r>
              <a:rPr lang="en-GB" sz="2400" dirty="0" smtClean="0"/>
              <a:t> = </a:t>
            </a:r>
            <a:r>
              <a:rPr lang="en-GB" sz="2400" b="1" dirty="0" smtClean="0"/>
              <a:t>A</a:t>
            </a:r>
            <a:r>
              <a:rPr lang="en-GB" sz="2400" dirty="0" smtClean="0"/>
              <a:t>[</a:t>
            </a:r>
            <a:r>
              <a:rPr lang="en-GB" sz="2400" b="1" dirty="0" smtClean="0"/>
              <a:t>e</a:t>
            </a:r>
            <a:r>
              <a:rPr lang="en-GB" sz="2400" dirty="0" smtClean="0"/>
              <a:t>]</a:t>
            </a:r>
            <a:endParaRPr lang="en-GB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736599" y="2666769"/>
            <a:ext cx="14987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</a:t>
            </a:r>
            <a:r>
              <a:rPr lang="en-GB" sz="2400" dirty="0" smtClean="0"/>
              <a:t>[</a:t>
            </a:r>
            <a:r>
              <a:rPr lang="en-GB" sz="2400" b="1" dirty="0" smtClean="0"/>
              <a:t>e</a:t>
            </a:r>
            <a:r>
              <a:rPr lang="en-GB" sz="2400" dirty="0" smtClean="0"/>
              <a:t>] = </a:t>
            </a:r>
            <a:r>
              <a:rPr lang="en-GB" sz="2400" b="1" dirty="0" smtClean="0"/>
              <a:t>x</a:t>
            </a:r>
            <a:r>
              <a:rPr lang="en-GB" sz="2400" dirty="0" smtClean="0"/>
              <a:t>	</a:t>
            </a:r>
            <a:endParaRPr lang="en-GB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36603" y="3108047"/>
            <a:ext cx="14987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barrier</a:t>
            </a:r>
            <a:r>
              <a:rPr lang="en-GB" sz="2400" dirty="0" smtClean="0"/>
              <a:t>()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285996" y="1795559"/>
            <a:ext cx="61468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where: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x </a:t>
            </a:r>
            <a:r>
              <a:rPr lang="en-GB" sz="2200" dirty="0" smtClean="0"/>
              <a:t>denotes a local variable</a:t>
            </a:r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e </a:t>
            </a:r>
            <a:r>
              <a:rPr lang="en-GB" sz="2200" dirty="0" smtClean="0"/>
              <a:t>denotes an expression over local variables and </a:t>
            </a:r>
            <a:r>
              <a:rPr lang="en-GB" sz="2200" b="1" dirty="0" err="1" smtClean="0"/>
              <a:t>tid</a:t>
            </a:r>
            <a:endParaRPr lang="en-GB" sz="2200" b="1" dirty="0" smtClean="0"/>
          </a:p>
          <a:p>
            <a:pPr marL="342900" indent="-342900">
              <a:buFontTx/>
              <a:buChar char="-"/>
            </a:pPr>
            <a:r>
              <a:rPr lang="en-GB" sz="2200" b="1" dirty="0" smtClean="0"/>
              <a:t>A</a:t>
            </a:r>
            <a:r>
              <a:rPr lang="en-GB" sz="2200" dirty="0" smtClean="0"/>
              <a:t> denotes a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2200" dirty="0" smtClean="0"/>
              <a:t> array parameter</a:t>
            </a:r>
            <a:endParaRPr lang="en-GB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596896" y="3616763"/>
            <a:ext cx="1282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means: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49303" y="4420464"/>
            <a:ext cx="6832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/>
              <a:t>A statement involves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at most one</a:t>
            </a:r>
            <a:r>
              <a:rPr lang="en-GB" sz="2400" dirty="0" smtClean="0"/>
              <a:t> load from / stores to local memory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There is no conditional or loop code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397500" y="3667563"/>
            <a:ext cx="2895600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Easy to enforce by pre-processing the code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956300" y="5763063"/>
            <a:ext cx="1954645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We will lift this restriction later</a:t>
            </a:r>
            <a:endParaRPr lang="en-GB" dirty="0"/>
          </a:p>
        </p:txBody>
      </p:sp>
      <p:cxnSp>
        <p:nvCxnSpPr>
          <p:cNvPr id="6" name="Straight Arrow Connector 5"/>
          <p:cNvCxnSpPr>
            <a:stCxn id="3" idx="1"/>
          </p:cNvCxnSpPr>
          <p:nvPr/>
        </p:nvCxnSpPr>
        <p:spPr bwMode="auto">
          <a:xfrm flipH="1">
            <a:off x="4864100" y="4021506"/>
            <a:ext cx="533400" cy="512394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15" idx="1"/>
          </p:cNvCxnSpPr>
          <p:nvPr/>
        </p:nvCxnSpPr>
        <p:spPr bwMode="auto">
          <a:xfrm flipH="1" flipV="1">
            <a:off x="4953002" y="5620800"/>
            <a:ext cx="1003298" cy="496206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41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540333" y="228600"/>
            <a:ext cx="8478982" cy="914400"/>
          </a:xfrm>
        </p:spPr>
        <p:txBody>
          <a:bodyPr/>
          <a:lstStyle/>
          <a:p>
            <a:pPr eaLnBrk="1" hangingPunct="1"/>
            <a:r>
              <a:rPr lang="en-GB" sz="3400" dirty="0" smtClean="0">
                <a:solidFill>
                  <a:srgbClr val="0000E5"/>
                </a:solidFill>
                <a:ea typeface="ＭＳ Ｐゴシック" pitchFamily="34" charset="-128"/>
              </a:rPr>
              <a:t>Graphics processing units (GPUs)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2336" y="1412298"/>
            <a:ext cx="8122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Originally designed to accelerate graphics processing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2336" y="3033310"/>
            <a:ext cx="8122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Early GPUs: limited functionality, tailored specifically towards graphics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6634" y="3971764"/>
            <a:ext cx="8122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Recently GPUs have become more powerful and general purpose.  Widely used in parallel programming to accelerate tasks including: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2335" y="2021063"/>
            <a:ext cx="82330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GPU has many parallel processing elements: graphics operations on sets of pixels are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inherently parallel</a:t>
            </a:r>
            <a:endParaRPr lang="en-GB" sz="24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055" y="5299030"/>
            <a:ext cx="3214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Medical imaging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66262" y="5271436"/>
            <a:ext cx="33891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Financial simulation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2335" y="5733101"/>
            <a:ext cx="2673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Computational fluid dynamics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66262" y="5760695"/>
            <a:ext cx="2462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DNA sequence alignment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73586" y="5799419"/>
            <a:ext cx="19257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…and many more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04314" y="5282496"/>
            <a:ext cx="2739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Computer vision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9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  <p:bldP spid="16" grpId="0"/>
      <p:bldP spid="17" grpId="0"/>
      <p:bldP spid="18" grpId="0"/>
      <p:bldP spid="21" grpId="0"/>
      <p:bldP spid="22" grpId="0"/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8301194" cy="914400"/>
          </a:xfrm>
        </p:spPr>
        <p:txBody>
          <a:bodyPr/>
          <a:lstStyle/>
          <a:p>
            <a:r>
              <a:rPr lang="en-GB" sz="3000" dirty="0" smtClean="0"/>
              <a:t>Our aim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596" y="1583751"/>
            <a:ext cx="8128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want to translate kernel into sequential program that: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796" y="2282251"/>
            <a:ext cx="77470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/>
              <a:t>Models execution of two arbitrary threads using some fixed schedule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Detects data races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Treats shared state abstractly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22296" y="4131986"/>
            <a:ext cx="3949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Call original GPU kernel </a:t>
            </a:r>
            <a:r>
              <a:rPr lang="en-GB" sz="2400" b="1" dirty="0" smtClean="0"/>
              <a:t>K</a:t>
            </a:r>
            <a:endParaRPr lang="en-GB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34996" y="4746051"/>
            <a:ext cx="501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Call resulting sequential program </a:t>
            </a:r>
            <a:r>
              <a:rPr lang="en-GB" sz="2400" b="1" dirty="0" smtClean="0"/>
              <a:t>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1719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8301194" cy="914400"/>
          </a:xfrm>
        </p:spPr>
        <p:txBody>
          <a:bodyPr/>
          <a:lstStyle/>
          <a:p>
            <a:r>
              <a:rPr lang="en-GB" sz="3000" dirty="0" smtClean="0"/>
              <a:t>Introducing two arbitrary threads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596" y="1352918"/>
            <a:ext cx="81280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K</a:t>
            </a:r>
            <a:r>
              <a:rPr lang="en-GB" sz="2400" dirty="0" smtClean="0"/>
              <a:t> has implicit variable </a:t>
            </a:r>
            <a:r>
              <a:rPr lang="en-GB" sz="2400" b="1" dirty="0" err="1" smtClean="0"/>
              <a:t>tid</a:t>
            </a:r>
            <a:r>
              <a:rPr lang="en-GB" sz="2400" dirty="0" smtClean="0"/>
              <a:t> which gives the id of a thread </a:t>
            </a:r>
          </a:p>
          <a:p>
            <a:endParaRPr lang="en-GB" sz="800" dirty="0"/>
          </a:p>
          <a:p>
            <a:r>
              <a:rPr lang="en-GB" sz="2400" dirty="0" smtClean="0"/>
              <a:t>Suppose </a:t>
            </a:r>
            <a:r>
              <a:rPr lang="en-GB" sz="2400" b="1" dirty="0" smtClean="0"/>
              <a:t>N</a:t>
            </a:r>
            <a:r>
              <a:rPr lang="en-GB" sz="2400" dirty="0" smtClean="0"/>
              <a:t> is the total number of threads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34996" y="2419739"/>
            <a:ext cx="5016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 </a:t>
            </a:r>
            <a:r>
              <a:rPr lang="en-GB" sz="2400" b="1" dirty="0" smtClean="0"/>
              <a:t>P</a:t>
            </a:r>
            <a:r>
              <a:rPr lang="en-GB" sz="2400" dirty="0" smtClean="0"/>
              <a:t>, introduce two global variables:</a:t>
            </a:r>
            <a:endParaRPr lang="en-GB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88996" y="2957604"/>
            <a:ext cx="210820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tid$1;</a:t>
            </a:r>
          </a:p>
          <a:p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tid$2;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4996" y="3725586"/>
            <a:ext cx="280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preconditions:</a:t>
            </a:r>
            <a:endParaRPr lang="en-GB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88996" y="4290152"/>
            <a:ext cx="5473704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\requires 0 &lt;= tid$1</a:t>
            </a:r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&amp;&amp; tid$1 &lt; N;</a:t>
            </a:r>
          </a:p>
          <a:p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\requires 0 &lt;=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 N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\requires tid$1 != tid$2;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53200" y="4254500"/>
            <a:ext cx="240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Threads must both be in range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4908969"/>
            <a:ext cx="218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Threads must be different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774372" y="5756582"/>
            <a:ext cx="6179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…but otherwise the threads are arbitrary</a:t>
            </a:r>
            <a:endParaRPr lang="en-GB" sz="2400" dirty="0"/>
          </a:p>
        </p:txBody>
      </p:sp>
      <p:cxnSp>
        <p:nvCxnSpPr>
          <p:cNvPr id="4" name="Straight Arrow Connector 3"/>
          <p:cNvCxnSpPr>
            <a:stCxn id="2" idx="1"/>
          </p:cNvCxnSpPr>
          <p:nvPr/>
        </p:nvCxnSpPr>
        <p:spPr bwMode="auto">
          <a:xfrm flipH="1">
            <a:off x="6192982" y="4608443"/>
            <a:ext cx="360218" cy="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4849091" y="5093352"/>
            <a:ext cx="1704109" cy="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4167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7" grpId="0"/>
      <p:bldP spid="8" grpId="0" animBg="1"/>
      <p:bldP spid="2" grpId="0"/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8301194" cy="914400"/>
          </a:xfrm>
        </p:spPr>
        <p:txBody>
          <a:bodyPr/>
          <a:lstStyle/>
          <a:p>
            <a:r>
              <a:rPr lang="en-GB" sz="3000" dirty="0" smtClean="0"/>
              <a:t>Race checking instrumentation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596" y="1304351"/>
            <a:ext cx="8140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 each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2400" dirty="0" smtClean="0"/>
              <a:t> array parameter </a:t>
            </a:r>
            <a:r>
              <a:rPr lang="en-GB" sz="2400" b="1" dirty="0" smtClean="0"/>
              <a:t>A </a:t>
            </a:r>
            <a:r>
              <a:rPr lang="en-GB" sz="2400" dirty="0" smtClean="0"/>
              <a:t>in </a:t>
            </a:r>
            <a:r>
              <a:rPr lang="en-GB" sz="2400" b="1" dirty="0" smtClean="0"/>
              <a:t>K </a:t>
            </a:r>
            <a:r>
              <a:rPr lang="en-GB" sz="2400" dirty="0" smtClean="0"/>
              <a:t>introduce four global variables:</a:t>
            </a:r>
            <a:endParaRPr lang="en-GB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371596" y="2299752"/>
            <a:ext cx="377190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bool READ_HAS_OCCURRED_A;</a:t>
            </a:r>
          </a:p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bool WRITE_HAS_OCCURRED_A;</a:t>
            </a:r>
          </a:p>
          <a:p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READ_OFFSET_A;</a:t>
            </a:r>
          </a:p>
          <a:p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WRITE_OFFSET_A;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0396" y="3679251"/>
            <a:ext cx="3067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and four procedures:</a:t>
            </a:r>
            <a:endParaRPr lang="en-GB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346196" y="4230152"/>
            <a:ext cx="4533904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LOG_READ_A(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offset);</a:t>
            </a:r>
          </a:p>
          <a:p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LOG_WRITE_A(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offset);</a:t>
            </a:r>
          </a:p>
          <a:p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CHECK_READ_A(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offset);</a:t>
            </a:r>
          </a:p>
          <a:p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CHECK_WRITE_A(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offset);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89202" y="4291707"/>
            <a:ext cx="252095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We shall shortly discuss the implementation of these</a:t>
            </a:r>
            <a:endParaRPr lang="en-GB" sz="2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09596" y="6021506"/>
            <a:ext cx="3835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Get rid of parameter </a:t>
            </a:r>
            <a:r>
              <a:rPr lang="en-GB" sz="2400" b="1" dirty="0" smtClean="0"/>
              <a:t>A </a:t>
            </a:r>
            <a:r>
              <a:rPr lang="en-GB" sz="2400" dirty="0" smtClean="0"/>
              <a:t>in </a:t>
            </a:r>
            <a:r>
              <a:rPr lang="en-GB" sz="2400" b="1" dirty="0" smtClean="0"/>
              <a:t>P</a:t>
            </a:r>
            <a:endParaRPr lang="en-GB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282621" y="2299752"/>
            <a:ext cx="2520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We shall shortly discuss the purpose of these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314987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20" grpId="0" animBg="1"/>
      <p:bldP spid="21" grpId="0"/>
      <p:bldP spid="24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266700" y="939800"/>
            <a:ext cx="8686800" cy="383104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-102750"/>
            <a:ext cx="8301194" cy="914400"/>
          </a:xfrm>
        </p:spPr>
        <p:txBody>
          <a:bodyPr/>
          <a:lstStyle/>
          <a:p>
            <a:r>
              <a:rPr lang="en-GB" sz="3000" dirty="0" smtClean="0"/>
              <a:t>Example illustrating concepts so far: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1320796" y="1119703"/>
            <a:ext cx="709930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__kernel void foo(__local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* A, __local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* B,</a:t>
            </a:r>
          </a:p>
          <a:p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             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...</a:t>
            </a:r>
          </a:p>
          <a:p>
            <a:r>
              <a:rPr lang="en-GB" sz="18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GB" sz="18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20796" y="2948504"/>
            <a:ext cx="7099304" cy="35394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tid$1;</a:t>
            </a:r>
          </a:p>
          <a:p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tid$2;</a:t>
            </a:r>
          </a:p>
          <a:p>
            <a:endParaRPr lang="en-GB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bool READ_HAS_OCCURRED_A;    bool READ_HAS_OCCURRED_B;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>
                <a:latin typeface="Courier New" pitchFamily="49" charset="0"/>
                <a:cs typeface="Courier New" pitchFamily="49" charset="0"/>
              </a:rPr>
              <a:t>bool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WRITE_HAS_OCCURRED_A;   bool WRITE_HAS_OCCURRED_B;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READ_OFFSET_A;           </a:t>
            </a:r>
            <a:r>
              <a:rPr lang="en-GB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READ_OFFSET_B;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WRITE_OFFSET_A;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WRITE_OFFSET_B;</a:t>
            </a:r>
          </a:p>
          <a:p>
            <a:endParaRPr lang="en-GB" sz="16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tid$1 &amp;&amp; tid$1 &lt; N;</a:t>
            </a:r>
          </a:p>
          <a:p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</a:t>
            </a: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 N;</a:t>
            </a:r>
          </a:p>
          <a:p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tid$1 != tid$2;</a:t>
            </a:r>
            <a:endParaRPr lang="en-GB" sz="16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void foo(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...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500" y="661452"/>
            <a:ext cx="161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Form of </a:t>
            </a:r>
            <a:r>
              <a:rPr lang="en-GB" sz="2400" b="1" dirty="0" smtClean="0"/>
              <a:t>K</a:t>
            </a:r>
            <a:endParaRPr lang="en-GB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84200" y="2459733"/>
            <a:ext cx="161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Form of </a:t>
            </a:r>
            <a:r>
              <a:rPr lang="en-GB" sz="2400" b="1" dirty="0" smtClean="0"/>
              <a:t>P</a:t>
            </a:r>
            <a:endParaRPr lang="en-GB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175000" y="2743200"/>
            <a:ext cx="1943100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Instrumentation variables for </a:t>
            </a:r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49900" y="2714486"/>
            <a:ext cx="1943100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Instrumentation variables for </a:t>
            </a:r>
            <a:r>
              <a:rPr lang="en-GB" b="1" dirty="0" smtClean="0"/>
              <a:t>B</a:t>
            </a:r>
            <a:endParaRPr lang="en-GB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59200" y="6013172"/>
            <a:ext cx="1409700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A </a:t>
            </a:r>
            <a:r>
              <a:rPr lang="en-GB" dirty="0" smtClean="0"/>
              <a:t>and </a:t>
            </a:r>
            <a:r>
              <a:rPr lang="en-GB" b="1" dirty="0" smtClean="0"/>
              <a:t>B</a:t>
            </a:r>
            <a:r>
              <a:rPr lang="en-GB" dirty="0" smtClean="0"/>
              <a:t> have gone</a:t>
            </a:r>
            <a:endParaRPr lang="en-GB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203950" y="5416272"/>
            <a:ext cx="2825750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Constraining </a:t>
            </a:r>
            <a:r>
              <a:rPr lang="en-GB" b="1" dirty="0" smtClean="0"/>
              <a:t>tid$1</a:t>
            </a:r>
            <a:r>
              <a:rPr lang="en-GB" dirty="0" smtClean="0"/>
              <a:t> and </a:t>
            </a:r>
            <a:r>
              <a:rPr lang="en-GB" b="1" dirty="0" smtClean="0"/>
              <a:t>tid$2</a:t>
            </a:r>
            <a:r>
              <a:rPr lang="en-GB" dirty="0" smtClean="0"/>
              <a:t> to be arbitrary, distinct threads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68275" y="3272730"/>
            <a:ext cx="106362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Ids for two threads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000500" y="3451086"/>
            <a:ext cx="0" cy="27867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203950" y="3425686"/>
            <a:ext cx="0" cy="27867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H="1" flipV="1">
            <a:off x="3352800" y="5905500"/>
            <a:ext cx="400050" cy="32323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H="1" flipV="1">
            <a:off x="5689600" y="5416272"/>
            <a:ext cx="514350" cy="270014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22" idx="3"/>
          </p:cNvCxnSpPr>
          <p:nvPr/>
        </p:nvCxnSpPr>
        <p:spPr bwMode="auto">
          <a:xfrm flipV="1">
            <a:off x="1231900" y="3526646"/>
            <a:ext cx="520700" cy="253916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386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4" grpId="0" animBg="1"/>
      <p:bldP spid="14" grpId="0" animBg="1"/>
      <p:bldP spid="15" grpId="0" animBg="1"/>
      <p:bldP spid="19" grpId="0" animBg="1"/>
      <p:bldP spid="2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 bwMode="auto">
          <a:xfrm>
            <a:off x="526466" y="4184589"/>
            <a:ext cx="7869386" cy="1510093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8301194" cy="914400"/>
          </a:xfrm>
        </p:spPr>
        <p:txBody>
          <a:bodyPr/>
          <a:lstStyle/>
          <a:p>
            <a:r>
              <a:rPr lang="en-GB" sz="3000" dirty="0" smtClean="0"/>
              <a:t>Duplicating local variable declarations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596" y="1240851"/>
            <a:ext cx="3835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Local variable declaration:</a:t>
            </a:r>
            <a:endParaRPr lang="en-GB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66848" y="1715362"/>
            <a:ext cx="952504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38800" y="1518577"/>
            <a:ext cx="133985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x$1;</a:t>
            </a:r>
          </a:p>
          <a:p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x$2;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3802" y="1640931"/>
            <a:ext cx="3200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duplicated to become:</a:t>
            </a:r>
            <a:endParaRPr lang="en-GB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4319" y="2197317"/>
            <a:ext cx="7988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Reflects fact that each thread has a copy of </a:t>
            </a:r>
            <a:r>
              <a:rPr lang="en-GB" sz="2200" b="1" dirty="0" smtClean="0"/>
              <a:t>x</a:t>
            </a:r>
            <a:endParaRPr lang="en-GB" sz="2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1141" y="4184589"/>
            <a:ext cx="79756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Notation: for an expression </a:t>
            </a:r>
            <a:r>
              <a:rPr lang="en-GB" sz="2200" b="1" dirty="0" smtClean="0"/>
              <a:t>e </a:t>
            </a:r>
            <a:r>
              <a:rPr lang="en-GB" sz="2200" dirty="0" smtClean="0"/>
              <a:t>over local variables and </a:t>
            </a:r>
            <a:r>
              <a:rPr lang="en-GB" sz="2200" b="1" dirty="0" err="1" smtClean="0"/>
              <a:t>tid</a:t>
            </a:r>
            <a:r>
              <a:rPr lang="en-GB" sz="2200" dirty="0" smtClean="0"/>
              <a:t> we use </a:t>
            </a:r>
            <a:r>
              <a:rPr lang="en-GB" sz="2200" b="1" dirty="0" smtClean="0"/>
              <a:t>e$1</a:t>
            </a:r>
            <a:r>
              <a:rPr lang="en-GB" sz="2200" dirty="0" smtClean="0"/>
              <a:t> to denote </a:t>
            </a:r>
            <a:r>
              <a:rPr lang="en-GB" sz="2200" b="1" dirty="0" smtClean="0"/>
              <a:t>e </a:t>
            </a:r>
            <a:r>
              <a:rPr lang="en-GB" sz="2200" dirty="0" smtClean="0"/>
              <a:t>with every occurrence of a variable </a:t>
            </a:r>
            <a:r>
              <a:rPr lang="en-GB" sz="2200" b="1" dirty="0" smtClean="0"/>
              <a:t>x</a:t>
            </a:r>
            <a:r>
              <a:rPr lang="en-GB" sz="2200" dirty="0" smtClean="0"/>
              <a:t> replaced with </a:t>
            </a:r>
            <a:r>
              <a:rPr lang="en-GB" sz="2200" b="1" dirty="0" smtClean="0"/>
              <a:t>x$1</a:t>
            </a:r>
            <a:endParaRPr lang="en-GB" sz="2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4996" y="5233017"/>
            <a:ext cx="2197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e$2</a:t>
            </a:r>
            <a:r>
              <a:rPr lang="en-GB" sz="2400" dirty="0" smtClean="0"/>
              <a:t> is similar</a:t>
            </a:r>
            <a:endParaRPr lang="en-GB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34996" y="5836734"/>
            <a:ext cx="3178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E.g., if </a:t>
            </a:r>
            <a:r>
              <a:rPr lang="en-GB" sz="2400" b="1" dirty="0" smtClean="0"/>
              <a:t>e</a:t>
            </a:r>
            <a:r>
              <a:rPr lang="en-GB" sz="2400" dirty="0" smtClean="0"/>
              <a:t> is </a:t>
            </a:r>
            <a:r>
              <a:rPr lang="en-GB" sz="2400" b="1" dirty="0" smtClean="0"/>
              <a:t>a</a:t>
            </a:r>
            <a:r>
              <a:rPr lang="en-GB" sz="2400" dirty="0" smtClean="0"/>
              <a:t> + </a:t>
            </a:r>
            <a:r>
              <a:rPr lang="en-GB" sz="2400" b="1" dirty="0" err="1" smtClean="0"/>
              <a:t>tid</a:t>
            </a:r>
            <a:r>
              <a:rPr lang="en-GB" sz="2400" dirty="0" smtClean="0"/>
              <a:t> - </a:t>
            </a:r>
            <a:r>
              <a:rPr lang="en-GB" sz="2400" b="1" dirty="0" smtClean="0"/>
              <a:t>x</a:t>
            </a:r>
            <a:endParaRPr lang="en-GB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70784" y="5836393"/>
            <a:ext cx="462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e$2</a:t>
            </a:r>
            <a:r>
              <a:rPr lang="en-GB" sz="2400" dirty="0" smtClean="0"/>
              <a:t> is</a:t>
            </a:r>
            <a:endParaRPr lang="en-GB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4996" y="2689175"/>
            <a:ext cx="7705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Non-array parameter declaration duplicated similarly.</a:t>
            </a:r>
          </a:p>
          <a:p>
            <a:endParaRPr lang="en-GB" sz="400" dirty="0" smtClean="0"/>
          </a:p>
          <a:p>
            <a:r>
              <a:rPr lang="en-GB" sz="2200" dirty="0" smtClean="0"/>
              <a:t>Non-array parameter </a:t>
            </a:r>
            <a:r>
              <a:rPr lang="en-GB" sz="2200" b="1" dirty="0" smtClean="0"/>
              <a:t>x</a:t>
            </a:r>
            <a:r>
              <a:rPr lang="en-GB" sz="2200" dirty="0" smtClean="0"/>
              <a:t> initially assumed to be equal between threads: </a:t>
            </a:r>
            <a:r>
              <a:rPr lang="en-GB" sz="2200" b="1" dirty="0" smtClean="0"/>
              <a:t>\requires x$1 </a:t>
            </a:r>
            <a:r>
              <a:rPr lang="en-GB" sz="2200" dirty="0" smtClean="0"/>
              <a:t>== </a:t>
            </a:r>
            <a:r>
              <a:rPr lang="en-GB" sz="2200" b="1" dirty="0" smtClean="0"/>
              <a:t>x$2</a:t>
            </a:r>
            <a:endParaRPr lang="en-GB" sz="2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966716" y="5847087"/>
            <a:ext cx="462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a$2</a:t>
            </a:r>
            <a:r>
              <a:rPr lang="en-GB" sz="2400" dirty="0" smtClean="0"/>
              <a:t> + </a:t>
            </a:r>
            <a:r>
              <a:rPr lang="en-GB" sz="2400" b="1" dirty="0" smtClean="0"/>
              <a:t>tid$2</a:t>
            </a:r>
            <a:r>
              <a:rPr lang="en-GB" sz="2400" dirty="0" smtClean="0"/>
              <a:t> - </a:t>
            </a:r>
            <a:r>
              <a:rPr lang="en-GB" sz="2400" b="1" dirty="0" smtClean="0"/>
              <a:t>x$2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13332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/>
      <p:bldP spid="16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9" grpId="0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 bwMode="auto">
          <a:xfrm>
            <a:off x="684648" y="5352774"/>
            <a:ext cx="7875150" cy="1200329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0" y="886691"/>
            <a:ext cx="8950036" cy="526473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-30015"/>
            <a:ext cx="8301194" cy="914400"/>
          </a:xfrm>
        </p:spPr>
        <p:txBody>
          <a:bodyPr/>
          <a:lstStyle/>
          <a:p>
            <a:r>
              <a:rPr lang="en-GB" sz="3000" dirty="0" smtClean="0"/>
              <a:t>Translating statements of </a:t>
            </a:r>
            <a:r>
              <a:rPr lang="en-GB" sz="3000" b="1" dirty="0" smtClean="0"/>
              <a:t>K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193946" y="2456564"/>
            <a:ext cx="146685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 = e;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0126" y="2456564"/>
            <a:ext cx="316865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x$1 = e$1;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x$2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e$2;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691046" y="2140814"/>
            <a:ext cx="3060700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Log location from which first thread reads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5607917" y="2998162"/>
            <a:ext cx="3452953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Check read by second thread does not conflict with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any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prior write by first thread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5578477" y="4126843"/>
            <a:ext cx="3371559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Over-approximate effect of read by making receiving variables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arbitrary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060280" y="1901079"/>
            <a:ext cx="0" cy="2927566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196551" y="3246285"/>
            <a:ext cx="5262140" cy="316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196551" y="2456564"/>
            <a:ext cx="5262140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197705" y="2396897"/>
            <a:ext cx="5274841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415626" y="1935232"/>
            <a:ext cx="100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Stmt</a:t>
            </a:r>
            <a:endParaRPr lang="en-GB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130126" y="1952675"/>
            <a:ext cx="2794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err="1" smtClean="0"/>
              <a:t>Stmt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80091" y="3246285"/>
            <a:ext cx="208121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 = A[e];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34885" y="3258985"/>
            <a:ext cx="3850271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LOG_READ_A(e$1);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CHECK_READ_A(e$2);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havoc(x$1);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havoc(x$2);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6097" y="848078"/>
            <a:ext cx="8152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Encode the statements of </a:t>
            </a:r>
            <a:r>
              <a:rPr lang="en-GB" sz="2400" b="1" dirty="0" smtClean="0"/>
              <a:t>K </a:t>
            </a:r>
            <a:r>
              <a:rPr lang="en-GB" sz="2400" dirty="0" smtClean="0"/>
              <a:t>for both threads using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round-robin schedule</a:t>
            </a:r>
            <a:r>
              <a:rPr lang="en-GB" sz="2400" dirty="0" smtClean="0"/>
              <a:t> for the two threads being modelled</a:t>
            </a:r>
            <a:endParaRPr lang="en-GB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684648" y="5352774"/>
            <a:ext cx="8013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have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removed</a:t>
            </a:r>
            <a:r>
              <a:rPr lang="en-GB" sz="2400" b="1" dirty="0" smtClean="0"/>
              <a:t> </a:t>
            </a:r>
            <a:r>
              <a:rPr lang="en-GB" sz="2400" dirty="0" smtClean="0"/>
              <a:t>array </a:t>
            </a:r>
            <a:r>
              <a:rPr lang="en-GB" sz="2400" b="1" dirty="0" smtClean="0"/>
              <a:t>A</a:t>
            </a:r>
            <a:r>
              <a:rPr lang="en-GB" sz="2400" dirty="0" smtClean="0"/>
              <a:t>.  Thus we over-approximate the effect of reading from </a:t>
            </a:r>
            <a:r>
              <a:rPr lang="en-GB" sz="2400" b="1" dirty="0" smtClean="0"/>
              <a:t>A </a:t>
            </a:r>
            <a:r>
              <a:rPr lang="en-GB" sz="2400" dirty="0" smtClean="0"/>
              <a:t>using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havoc</a:t>
            </a:r>
            <a:r>
              <a:rPr lang="en-GB" sz="2400" dirty="0" smtClean="0"/>
              <a:t>.  We make no assumptions about what </a:t>
            </a:r>
            <a:r>
              <a:rPr lang="en-GB" sz="2400" b="1" dirty="0" smtClean="0"/>
              <a:t>A </a:t>
            </a:r>
            <a:r>
              <a:rPr lang="en-GB" sz="2400" dirty="0" smtClean="0"/>
              <a:t>contains</a:t>
            </a:r>
            <a:endParaRPr lang="en-GB" sz="2400" dirty="0"/>
          </a:p>
        </p:txBody>
      </p:sp>
      <p:cxnSp>
        <p:nvCxnSpPr>
          <p:cNvPr id="13" name="Straight Arrow Connector 12"/>
          <p:cNvCxnSpPr>
            <a:stCxn id="2" idx="1"/>
          </p:cNvCxnSpPr>
          <p:nvPr/>
        </p:nvCxnSpPr>
        <p:spPr bwMode="auto">
          <a:xfrm flipH="1">
            <a:off x="4924130" y="2494757"/>
            <a:ext cx="766916" cy="87010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5298780" y="3477117"/>
            <a:ext cx="309137" cy="230833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H="1" flipV="1">
            <a:off x="4320450" y="4357676"/>
            <a:ext cx="1258027" cy="145051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1471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1" grpId="0"/>
      <p:bldP spid="2" grpId="0" animBg="1"/>
      <p:bldP spid="15" grpId="0" animBg="1"/>
      <p:bldP spid="19" grpId="0" animBg="1"/>
      <p:bldP spid="27" grpId="0"/>
      <p:bldP spid="28" grpId="0"/>
      <p:bldP spid="37" grpId="0"/>
      <p:bldP spid="4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239005"/>
            <a:ext cx="8301194" cy="914400"/>
          </a:xfrm>
        </p:spPr>
        <p:txBody>
          <a:bodyPr/>
          <a:lstStyle/>
          <a:p>
            <a:r>
              <a:rPr lang="en-GB" sz="3000" dirty="0" smtClean="0"/>
              <a:t>Translating statements of </a:t>
            </a:r>
            <a:r>
              <a:rPr lang="en-GB" sz="3000" b="1" dirty="0" smtClean="0"/>
              <a:t>K </a:t>
            </a:r>
            <a:r>
              <a:rPr lang="en-GB" sz="3000" dirty="0" smtClean="0"/>
              <a:t>(continued)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414352" y="2308085"/>
            <a:ext cx="2082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A[e] = x;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01885" y="2308085"/>
            <a:ext cx="3912973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LOG_WRITE_A(e$1);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CHECK_WRITE_A(e$2);</a:t>
            </a:r>
          </a:p>
          <a:p>
            <a:r>
              <a:rPr lang="en-GB" sz="24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nothing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39381" y="1404055"/>
            <a:ext cx="2668063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Log location to which first thread writes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152736" y="2240345"/>
            <a:ext cx="2862678" cy="1311844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Check write by second thread does not conflict with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any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dirty="0" smtClean="0"/>
              <a:t>prior read or write by first thread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152737" y="3667228"/>
            <a:ext cx="2734088" cy="132343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The write itself has no effect in because the array </a:t>
            </a:r>
            <a:r>
              <a:rPr lang="en-GB" b="1" dirty="0" smtClean="0"/>
              <a:t>A </a:t>
            </a:r>
            <a:r>
              <a:rPr lang="en-GB" dirty="0" smtClean="0"/>
              <a:t>has been removed</a:t>
            </a:r>
            <a:endParaRPr lang="en-GB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332040" y="1752600"/>
            <a:ext cx="0" cy="293029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96871" y="3445785"/>
            <a:ext cx="4600579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396871" y="2308085"/>
            <a:ext cx="4600579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98025" y="2248418"/>
            <a:ext cx="4600579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66735" y="1757998"/>
            <a:ext cx="1161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Stmt</a:t>
            </a:r>
            <a:endParaRPr lang="en-GB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452686" y="1789446"/>
            <a:ext cx="28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err="1" smtClean="0"/>
              <a:t>Stmt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71472" y="3478525"/>
            <a:ext cx="213201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20936" y="3512767"/>
            <a:ext cx="228845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96987" y="5338104"/>
            <a:ext cx="3859220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We shall give </a:t>
            </a:r>
            <a:r>
              <a:rPr lang="en-GB" b="1" dirty="0" smtClean="0"/>
              <a:t>barrier()</a:t>
            </a:r>
            <a:r>
              <a:rPr lang="en-GB" dirty="0" smtClean="0"/>
              <a:t> a special meaning in translated program</a:t>
            </a:r>
            <a:endParaRPr lang="en-GB" b="1" dirty="0"/>
          </a:p>
        </p:txBody>
      </p:sp>
      <p:cxnSp>
        <p:nvCxnSpPr>
          <p:cNvPr id="34" name="Straight Arrow Connector 33"/>
          <p:cNvCxnSpPr/>
          <p:nvPr/>
        </p:nvCxnSpPr>
        <p:spPr bwMode="auto">
          <a:xfrm flipH="1" flipV="1">
            <a:off x="4358371" y="3743599"/>
            <a:ext cx="1681010" cy="159450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5786439" y="2538917"/>
            <a:ext cx="366296" cy="230833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2" idx="1"/>
          </p:cNvCxnSpPr>
          <p:nvPr/>
        </p:nvCxnSpPr>
        <p:spPr bwMode="auto">
          <a:xfrm flipH="1">
            <a:off x="5193805" y="1757998"/>
            <a:ext cx="845576" cy="65659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96870" y="3975972"/>
            <a:ext cx="4600579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1119471" y="4009062"/>
            <a:ext cx="73342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20937" y="3989072"/>
            <a:ext cx="2035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smtClean="0"/>
              <a:t>S</a:t>
            </a:r>
            <a:r>
              <a:rPr lang="en-GB" sz="2400" dirty="0" smtClean="0"/>
              <a:t>);</a:t>
            </a:r>
          </a:p>
          <a:p>
            <a:r>
              <a:rPr lang="en-GB" sz="2400" dirty="0" smtClean="0"/>
              <a:t>translate(</a:t>
            </a:r>
            <a:r>
              <a:rPr lang="en-GB" sz="2400" b="1" dirty="0" smtClean="0"/>
              <a:t>T</a:t>
            </a:r>
            <a:r>
              <a:rPr lang="en-GB" sz="2400" dirty="0" smtClean="0"/>
              <a:t>);</a:t>
            </a:r>
            <a:endParaRPr lang="en-GB" sz="2400" dirty="0"/>
          </a:p>
        </p:txBody>
      </p:sp>
      <p:sp>
        <p:nvSpPr>
          <p:cNvPr id="24" name="Freeform 23"/>
          <p:cNvSpPr/>
          <p:nvPr/>
        </p:nvSpPr>
        <p:spPr bwMode="auto">
          <a:xfrm>
            <a:off x="4421611" y="3347047"/>
            <a:ext cx="1716085" cy="564477"/>
          </a:xfrm>
          <a:custGeom>
            <a:avLst/>
            <a:gdLst>
              <a:gd name="connsiteX0" fmla="*/ 1228725 w 1228725"/>
              <a:gd name="connsiteY0" fmla="*/ 842962 h 882311"/>
              <a:gd name="connsiteX1" fmla="*/ 885825 w 1228725"/>
              <a:gd name="connsiteY1" fmla="*/ 814387 h 882311"/>
              <a:gd name="connsiteX2" fmla="*/ 385763 w 1228725"/>
              <a:gd name="connsiteY2" fmla="*/ 214312 h 882311"/>
              <a:gd name="connsiteX3" fmla="*/ 0 w 1228725"/>
              <a:gd name="connsiteY3" fmla="*/ 0 h 882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8725" h="882311">
                <a:moveTo>
                  <a:pt x="1228725" y="842962"/>
                </a:moveTo>
                <a:cubicBezTo>
                  <a:pt x="1127522" y="881062"/>
                  <a:pt x="1026319" y="919162"/>
                  <a:pt x="885825" y="814387"/>
                </a:cubicBezTo>
                <a:cubicBezTo>
                  <a:pt x="745331" y="709612"/>
                  <a:pt x="533400" y="350043"/>
                  <a:pt x="385763" y="214312"/>
                </a:cubicBezTo>
                <a:cubicBezTo>
                  <a:pt x="238126" y="78581"/>
                  <a:pt x="119063" y="39290"/>
                  <a:pt x="0" y="0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68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 animBg="1"/>
      <p:bldP spid="15" grpId="0" animBg="1"/>
      <p:bldP spid="19" grpId="0" animBg="1"/>
      <p:bldP spid="31" grpId="0"/>
      <p:bldP spid="32" grpId="0"/>
      <p:bldP spid="33" grpId="0" animBg="1"/>
      <p:bldP spid="35" grpId="0"/>
      <p:bldP spid="36" grpId="0"/>
      <p:bldP spid="2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 bwMode="auto">
          <a:xfrm>
            <a:off x="28996" y="886691"/>
            <a:ext cx="9087285" cy="59574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800896" y="342937"/>
            <a:ext cx="5315385" cy="60578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8996" y="1326642"/>
            <a:ext cx="3657459" cy="50741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4087082" y="5486399"/>
            <a:ext cx="2992581" cy="66501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332502" y="5486400"/>
            <a:ext cx="2244435" cy="33250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4087083" y="4336472"/>
            <a:ext cx="3311236" cy="102523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18639" y="4336472"/>
            <a:ext cx="1745680" cy="33250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4087082" y="3200400"/>
            <a:ext cx="4405745" cy="1011382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318639" y="3200400"/>
            <a:ext cx="2867898" cy="33250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4073227" y="2784768"/>
            <a:ext cx="2507673" cy="33251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318647" y="2784769"/>
            <a:ext cx="1025237" cy="33250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4087083" y="2396840"/>
            <a:ext cx="2493818" cy="318654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332502" y="2396839"/>
            <a:ext cx="1011382" cy="30479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073228" y="1995055"/>
            <a:ext cx="2914168" cy="33250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690247" y="1995055"/>
            <a:ext cx="1136080" cy="332509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52" y="20774"/>
            <a:ext cx="8401485" cy="935182"/>
          </a:xfrm>
        </p:spPr>
        <p:txBody>
          <a:bodyPr/>
          <a:lstStyle/>
          <a:p>
            <a:r>
              <a:rPr lang="en-GB" sz="3400" dirty="0" smtClean="0"/>
              <a:t>Example so far:</a:t>
            </a:r>
            <a:endParaRPr lang="en-GB" sz="34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8996" y="1326642"/>
            <a:ext cx="3657459" cy="507415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__kernel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void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foo(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* A,</a:t>
            </a:r>
          </a:p>
          <a:p>
            <a:pPr marL="0" indent="0">
              <a:buNone/>
            </a:pP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)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{</a:t>
            </a:r>
            <a:endParaRPr lang="en-GB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pPr marL="0" indent="0">
              <a:buFont typeface="Wingdings" pitchFamily="2" charset="2"/>
              <a:buNone/>
            </a:pPr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x = A[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idx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Wingdings" pitchFamily="2" charset="2"/>
              <a:buNone/>
            </a:pPr>
            <a:endParaRPr lang="en-GB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endParaRPr lang="en-GB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y = A[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Font typeface="Wingdings" pitchFamily="2" charset="2"/>
              <a:buNone/>
            </a:pPr>
            <a:endParaRPr lang="en-GB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endParaRPr lang="en-GB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A[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] = x + y;</a:t>
            </a:r>
          </a:p>
          <a:p>
            <a:pPr marL="0" indent="0">
              <a:buFont typeface="Wingdings" pitchFamily="2" charset="2"/>
              <a:buNone/>
            </a:pPr>
            <a:endParaRPr lang="en-GB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800897" y="342936"/>
            <a:ext cx="5315385" cy="6057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tid$1 &amp;&amp; tid$1 &lt; N;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N;</a:t>
            </a:r>
            <a:endParaRPr lang="en-GB" sz="18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tid$1 != tid$2;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idx$1 == idx$2;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foo(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                  ) {</a:t>
            </a:r>
          </a:p>
          <a:p>
            <a:pPr marL="0" indent="0">
              <a:buFont typeface="Wingdings" pitchFamily="2" charset="2"/>
              <a:buNone/>
            </a:pPr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x$1;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x$2;</a:t>
            </a:r>
          </a:p>
          <a:p>
            <a:pPr marL="0" indent="0">
              <a:buFont typeface="Wingdings" pitchFamily="2" charset="2"/>
              <a:buNone/>
            </a:pPr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y$1;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y$2;</a:t>
            </a:r>
          </a:p>
          <a:p>
            <a:pPr marL="0" indent="0">
              <a:buFont typeface="Wingdings" pitchFamily="2" charset="2"/>
              <a:buNone/>
            </a:pPr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LOG_READ_A(tid$1 + idx$1);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CHECK_READ_A(tid$2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idx$2);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havoc(x$1); havoc(x$2);</a:t>
            </a: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LOG_READ_A(tid$1);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CHECK_READ_A(tid$2);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havoc(y$1); havoc(y$2);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LOG_WRITE_A(tid$1);</a:t>
            </a:r>
          </a:p>
          <a:p>
            <a:pPr marL="0" indent="0">
              <a:buNone/>
            </a:pP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CHECK_WRITE_A(tid$2);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343884" y="2549238"/>
            <a:ext cx="2729343" cy="6929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1357734" y="2951028"/>
            <a:ext cx="2729343" cy="6929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3193466" y="3366654"/>
            <a:ext cx="893617" cy="6926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2064319" y="4537361"/>
            <a:ext cx="2022764" cy="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2576937" y="5652654"/>
            <a:ext cx="1510146" cy="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Freeform 27"/>
          <p:cNvSpPr/>
          <p:nvPr/>
        </p:nvSpPr>
        <p:spPr bwMode="auto">
          <a:xfrm>
            <a:off x="2757040" y="1697403"/>
            <a:ext cx="1717964" cy="297651"/>
          </a:xfrm>
          <a:custGeom>
            <a:avLst/>
            <a:gdLst>
              <a:gd name="connsiteX0" fmla="*/ 0 w 1717964"/>
              <a:gd name="connsiteY0" fmla="*/ 269942 h 297651"/>
              <a:gd name="connsiteX1" fmla="*/ 568036 w 1717964"/>
              <a:gd name="connsiteY1" fmla="*/ 48269 h 297651"/>
              <a:gd name="connsiteX2" fmla="*/ 1149927 w 1717964"/>
              <a:gd name="connsiteY2" fmla="*/ 20560 h 297651"/>
              <a:gd name="connsiteX3" fmla="*/ 1717964 w 1717964"/>
              <a:gd name="connsiteY3" fmla="*/ 297651 h 297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7964" h="297651">
                <a:moveTo>
                  <a:pt x="0" y="269942"/>
                </a:moveTo>
                <a:cubicBezTo>
                  <a:pt x="188191" y="179887"/>
                  <a:pt x="376382" y="89833"/>
                  <a:pt x="568036" y="48269"/>
                </a:cubicBezTo>
                <a:cubicBezTo>
                  <a:pt x="759690" y="6705"/>
                  <a:pt x="958272" y="-21004"/>
                  <a:pt x="1149927" y="20560"/>
                </a:cubicBezTo>
                <a:cubicBezTo>
                  <a:pt x="1341582" y="62124"/>
                  <a:pt x="1529773" y="179887"/>
                  <a:pt x="1717964" y="297651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4078208" y="1992873"/>
            <a:ext cx="3092159" cy="44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idx$1;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idx$2</a:t>
            </a:r>
          </a:p>
        </p:txBody>
      </p:sp>
    </p:spTree>
    <p:extLst>
      <p:ext uri="{BB962C8B-B14F-4D97-AF65-F5344CB8AC3E}">
        <p14:creationId xmlns:p14="http://schemas.microsoft.com/office/powerpoint/2010/main" val="205675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7" grpId="0" animBg="1"/>
      <p:bldP spid="16" grpId="0" animBg="1"/>
      <p:bldP spid="15" grpId="0" animBg="1"/>
      <p:bldP spid="14" grpId="0" animBg="1"/>
      <p:bldP spid="13" grpId="0" animBg="1"/>
      <p:bldP spid="11" grpId="0" animBg="1"/>
      <p:bldP spid="10" grpId="0" animBg="1"/>
      <p:bldP spid="8" grpId="0" animBg="1"/>
      <p:bldP spid="7" grpId="0" animBg="1"/>
      <p:bldP spid="6" grpId="0" animBg="1"/>
      <p:bldP spid="3" grpId="0" animBg="1"/>
      <p:bldP spid="9" grpId="0" animBg="1"/>
      <p:bldP spid="28" grpId="0" animBg="1"/>
      <p:bldP spid="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LOG_READ_A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6" y="1427018"/>
            <a:ext cx="7716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Global variables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READ_HAS_OCCURED_A</a:t>
            </a:r>
            <a:r>
              <a:rPr lang="en-GB" sz="2400" dirty="0" smtClean="0"/>
              <a:t> and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READ_OFFSET_A</a:t>
            </a:r>
            <a:r>
              <a:rPr lang="en-GB" sz="2400" dirty="0" smtClean="0"/>
              <a:t> collectively log either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nothing</a:t>
            </a:r>
            <a:r>
              <a:rPr lang="en-GB" sz="2400" dirty="0" smtClean="0"/>
              <a:t>, or the offset of a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single</a:t>
            </a:r>
            <a:r>
              <a:rPr lang="en-GB" sz="2400" b="1" dirty="0" smtClean="0"/>
              <a:t> </a:t>
            </a:r>
            <a:r>
              <a:rPr lang="en-GB" sz="2400" dirty="0" smtClean="0"/>
              <a:t>read from A by the first thread</a:t>
            </a:r>
            <a:endParaRPr lang="en-GB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23456" y="2779747"/>
            <a:ext cx="7716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READ_HAS_OCCURED_A</a:t>
            </a:r>
            <a:r>
              <a:rPr lang="en-GB" sz="2400" dirty="0" smtClean="0"/>
              <a:t> is </a:t>
            </a:r>
            <a:r>
              <a:rPr lang="en-GB" sz="2400" b="1" dirty="0" smtClean="0"/>
              <a:t>false</a:t>
            </a:r>
            <a:r>
              <a:rPr lang="en-GB" sz="2400" dirty="0" smtClean="0"/>
              <a:t>, no read from </a:t>
            </a:r>
            <a:r>
              <a:rPr lang="en-GB" sz="2400" b="1" dirty="0" smtClean="0"/>
              <a:t>A </a:t>
            </a:r>
            <a:r>
              <a:rPr lang="en-GB" sz="2400" dirty="0" smtClean="0"/>
              <a:t>by the first thread has been logged.  In this case the value of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READ_OFFSET_A</a:t>
            </a:r>
            <a:r>
              <a:rPr lang="en-GB" sz="2400" dirty="0" smtClean="0"/>
              <a:t> is meaningless</a:t>
            </a:r>
            <a:endParaRPr lang="en-GB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623456" y="4136297"/>
            <a:ext cx="7716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READ_HAS_OCCURED_A</a:t>
            </a:r>
            <a:r>
              <a:rPr lang="en-GB" sz="2400" dirty="0" smtClean="0"/>
              <a:t> is </a:t>
            </a:r>
            <a:r>
              <a:rPr lang="en-GB" sz="2400" b="1" dirty="0" smtClean="0"/>
              <a:t>true</a:t>
            </a:r>
            <a:r>
              <a:rPr lang="en-GB" sz="2400" dirty="0" smtClean="0"/>
              <a:t>, a read from </a:t>
            </a:r>
            <a:r>
              <a:rPr lang="en-GB" sz="2400" b="1" dirty="0" smtClean="0"/>
              <a:t>A </a:t>
            </a:r>
            <a:r>
              <a:rPr lang="en-GB" sz="2400" dirty="0" smtClean="0"/>
              <a:t>by the first thread has been logged, and the offset associated with this read is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READ_OFFSET_A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3456" y="5475176"/>
            <a:ext cx="7716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WRITE_HAS_OCCURED_A</a:t>
            </a:r>
            <a:r>
              <a:rPr lang="en-GB" sz="2400" dirty="0" smtClean="0"/>
              <a:t> and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WRITE_OFFSET_A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are used similarly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40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LOG_READ_A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5" y="1468580"/>
            <a:ext cx="5999017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LOG_READ_A(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if(*)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READ_HAS_OCCURRED_A = true;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READ_OFFSET_A = offset;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GB" sz="24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3455" y="3990106"/>
            <a:ext cx="739832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Non-deterministically choose whether to</a:t>
            </a:r>
          </a:p>
          <a:p>
            <a:pPr marL="342900" indent="-342900">
              <a:buFontTx/>
              <a:buChar char="-"/>
            </a:pPr>
            <a:r>
              <a:rPr lang="en-GB" sz="2200" dirty="0" smtClean="0"/>
              <a:t>log this read from </a:t>
            </a:r>
            <a:r>
              <a:rPr lang="en-GB" sz="2200" b="1" dirty="0" smtClean="0"/>
              <a:t>A</a:t>
            </a:r>
            <a:r>
              <a:rPr lang="en-GB" sz="2200" dirty="0" smtClean="0"/>
              <a:t>, in which case existing values of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READ_HAS_OCCURRED_A</a:t>
            </a:r>
            <a:r>
              <a:rPr lang="en-GB" sz="2200" dirty="0" smtClean="0"/>
              <a:t> and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READ_OFFSET_A</a:t>
            </a:r>
            <a:r>
              <a:rPr lang="en-GB" sz="2200" dirty="0" smtClean="0"/>
              <a:t> are </a:t>
            </a: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</a:rPr>
              <a:t>over-written</a:t>
            </a:r>
            <a:r>
              <a:rPr lang="en-GB" sz="2200" dirty="0" smtClean="0"/>
              <a:t>, or:</a:t>
            </a:r>
          </a:p>
          <a:p>
            <a:pPr marL="342900" indent="-342900">
              <a:buFontTx/>
              <a:buChar char="-"/>
            </a:pPr>
            <a:r>
              <a:rPr lang="en-GB" sz="2200" dirty="0" smtClean="0"/>
              <a:t>Ignore this read from </a:t>
            </a:r>
            <a:r>
              <a:rPr lang="en-GB" sz="2200" b="1" dirty="0" smtClean="0"/>
              <a:t>A</a:t>
            </a:r>
            <a:r>
              <a:rPr lang="en-GB" sz="2200" dirty="0" smtClean="0"/>
              <a:t>, in which case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READ_HAS_OCCURRED_A</a:t>
            </a:r>
            <a:r>
              <a:rPr lang="en-GB" sz="2200" dirty="0" smtClean="0"/>
              <a:t> and 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READ_OFFSET_A</a:t>
            </a:r>
            <a:r>
              <a:rPr lang="en-GB" sz="2200" dirty="0" smtClean="0"/>
              <a:t> are </a:t>
            </a: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</a:rPr>
              <a:t>left alone</a:t>
            </a:r>
            <a:endParaRPr lang="en-GB" sz="22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0288" y="1763756"/>
            <a:ext cx="20781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*</a:t>
            </a:r>
            <a:r>
              <a:rPr lang="en-GB" dirty="0" smtClean="0"/>
              <a:t> is an expression that evaluates non-deterministically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45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67965" y="1276380"/>
            <a:ext cx="5219318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dirty="0" smtClean="0">
                <a:latin typeface="Arial Rounded MT Bold" pitchFamily="34" charset="0"/>
                <a:cs typeface="Courier New" pitchFamily="49" charset="0"/>
              </a:rPr>
              <a:t>Many PEs</a:t>
            </a:r>
            <a:endParaRPr lang="en-GB" sz="2200" dirty="0">
              <a:latin typeface="Arial Rounded MT Bold" pitchFamily="34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469371" y="3696273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469371" y="3421122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9651" y="360114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Processing element (PE)</a:t>
            </a:r>
            <a:endParaRPr lang="en-GB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295067" y="3273770"/>
            <a:ext cx="1971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i="1" dirty="0" smtClean="0"/>
              <a:t>Private memory</a:t>
            </a:r>
            <a:endParaRPr lang="en-GB" i="1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117443" y="3696273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117443" y="3421122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765143" y="3698550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765143" y="3423399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417407" y="3699280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417407" y="3424129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077311" y="3696511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77311" y="3421360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725383" y="3696511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725383" y="3421360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373083" y="3698788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373083" y="3423637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25347" y="3699518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25347" y="3424367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469371" y="5220273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469371" y="4945122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117443" y="5220273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117443" y="4945122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765143" y="5222550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765143" y="4947399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417407" y="5223280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417407" y="4948129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077311" y="5220511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077311" y="4945360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5725383" y="5220511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725383" y="4945360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373083" y="5222788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373083" y="4947637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025347" y="5223518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7025347" y="4948367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469371" y="2138906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469371" y="1863755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117443" y="2138906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117443" y="1863755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765143" y="2141183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765143" y="1866032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417407" y="2141913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417407" y="1866762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077311" y="2139144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077311" y="1863993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725383" y="2139144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5725383" y="1863993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6373083" y="2141421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373083" y="1866270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025347" y="2142151"/>
            <a:ext cx="576064" cy="57606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025347" y="1867000"/>
            <a:ext cx="576064" cy="21602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8" name="Content Placeholder 2"/>
          <p:cNvSpPr txBox="1">
            <a:spLocks/>
          </p:cNvSpPr>
          <p:nvPr/>
        </p:nvSpPr>
        <p:spPr bwMode="auto">
          <a:xfrm>
            <a:off x="409668" y="2154851"/>
            <a:ext cx="198146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dirty="0" smtClean="0">
                <a:latin typeface="Arial Rounded MT Bold" pitchFamily="34" charset="0"/>
                <a:cs typeface="Courier New" pitchFamily="49" charset="0"/>
              </a:rPr>
              <a:t>Organised into groups</a:t>
            </a:r>
            <a:endParaRPr lang="en-GB" sz="2200" dirty="0">
              <a:latin typeface="Arial Rounded MT Bold" pitchFamily="34" charset="0"/>
              <a:cs typeface="Courier New" pitchFamily="49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2472075" y="2794415"/>
            <a:ext cx="5129336" cy="33325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635359" y="2756315"/>
            <a:ext cx="347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Local memory</a:t>
            </a:r>
            <a:endParaRPr lang="en-GB" i="1" dirty="0"/>
          </a:p>
        </p:txBody>
      </p:sp>
      <p:sp>
        <p:nvSpPr>
          <p:cNvPr id="61" name="Rectangle 60"/>
          <p:cNvSpPr/>
          <p:nvPr/>
        </p:nvSpPr>
        <p:spPr bwMode="auto">
          <a:xfrm>
            <a:off x="2469371" y="4357214"/>
            <a:ext cx="5129336" cy="33325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526119" y="4319114"/>
            <a:ext cx="347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Local memory</a:t>
            </a:r>
            <a:endParaRPr lang="en-GB" i="1" dirty="0"/>
          </a:p>
        </p:txBody>
      </p:sp>
      <p:sp>
        <p:nvSpPr>
          <p:cNvPr id="63" name="Rectangle 62"/>
          <p:cNvSpPr/>
          <p:nvPr/>
        </p:nvSpPr>
        <p:spPr bwMode="auto">
          <a:xfrm>
            <a:off x="2474543" y="5868514"/>
            <a:ext cx="5129336" cy="333255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531291" y="5830414"/>
            <a:ext cx="347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Local memory</a:t>
            </a:r>
            <a:endParaRPr lang="en-GB" i="1" dirty="0"/>
          </a:p>
        </p:txBody>
      </p: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392220" y="4961067"/>
            <a:ext cx="1998907" cy="1207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dirty="0" smtClean="0">
                <a:latin typeface="Arial Rounded MT Bold" pitchFamily="34" charset="0"/>
                <a:cs typeface="Courier New" pitchFamily="49" charset="0"/>
              </a:rPr>
              <a:t>PEs in same group share memory</a:t>
            </a:r>
            <a:endParaRPr lang="en-GB" sz="2200" dirty="0">
              <a:latin typeface="Arial Rounded MT Bold" pitchFamily="34" charset="0"/>
              <a:cs typeface="Courier New" pitchFamily="49" charset="0"/>
            </a:endParaRPr>
          </a:p>
        </p:txBody>
      </p:sp>
      <p:sp>
        <p:nvSpPr>
          <p:cNvPr id="66" name="Content Placeholder 2"/>
          <p:cNvSpPr txBox="1">
            <a:spLocks/>
          </p:cNvSpPr>
          <p:nvPr/>
        </p:nvSpPr>
        <p:spPr bwMode="auto">
          <a:xfrm>
            <a:off x="6774877" y="1127321"/>
            <a:ext cx="2826327" cy="1113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dirty="0" smtClean="0">
                <a:latin typeface="Arial Rounded MT Bold" pitchFamily="34" charset="0"/>
                <a:cs typeface="Courier New" pitchFamily="49" charset="0"/>
              </a:rPr>
              <a:t>All PEs share global memory</a:t>
            </a:r>
            <a:endParaRPr lang="en-GB" sz="2200" dirty="0">
              <a:latin typeface="Arial Rounded MT Bold" pitchFamily="34" charset="0"/>
              <a:cs typeface="Courier New" pitchFamily="49" charset="0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7728535" y="1867000"/>
            <a:ext cx="639465" cy="4334769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 rot="5400000">
            <a:off x="6877364" y="3658286"/>
            <a:ext cx="2392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Global memory</a:t>
            </a:r>
            <a:endParaRPr lang="en-GB" sz="2400" i="1" dirty="0"/>
          </a:p>
        </p:txBody>
      </p:sp>
      <p:cxnSp>
        <p:nvCxnSpPr>
          <p:cNvPr id="72" name="Straight Arrow Connector 71"/>
          <p:cNvCxnSpPr>
            <a:endCxn id="8" idx="1"/>
          </p:cNvCxnSpPr>
          <p:nvPr/>
        </p:nvCxnSpPr>
        <p:spPr bwMode="auto">
          <a:xfrm>
            <a:off x="1848435" y="3889118"/>
            <a:ext cx="620936" cy="95187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/>
          <p:nvPr/>
        </p:nvCxnSpPr>
        <p:spPr bwMode="auto">
          <a:xfrm>
            <a:off x="2177953" y="3495397"/>
            <a:ext cx="292100" cy="26669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9" name="Rectangle 2"/>
          <p:cNvSpPr>
            <a:spLocks noGrp="1" noChangeArrowheads="1"/>
          </p:cNvSpPr>
          <p:nvPr>
            <p:ph type="title"/>
          </p:nvPr>
        </p:nvSpPr>
        <p:spPr>
          <a:xfrm>
            <a:off x="540333" y="228600"/>
            <a:ext cx="8478982" cy="914400"/>
          </a:xfrm>
        </p:spPr>
        <p:txBody>
          <a:bodyPr/>
          <a:lstStyle/>
          <a:p>
            <a:pPr eaLnBrk="1" hangingPunct="1"/>
            <a:r>
              <a:rPr lang="en-GB" sz="3400" dirty="0" smtClean="0">
                <a:solidFill>
                  <a:srgbClr val="0000E5"/>
                </a:solidFill>
                <a:ea typeface="ＭＳ Ｐゴシック" pitchFamily="34" charset="-128"/>
              </a:rPr>
              <a:t>Graphics processing units (GPUs)</a:t>
            </a:r>
          </a:p>
        </p:txBody>
      </p:sp>
    </p:spTree>
    <p:extLst>
      <p:ext uri="{BB962C8B-B14F-4D97-AF65-F5344CB8AC3E}">
        <p14:creationId xmlns:p14="http://schemas.microsoft.com/office/powerpoint/2010/main" val="251956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/>
      <p:bldP spid="59" grpId="0" animBg="1"/>
      <p:bldP spid="60" grpId="0"/>
      <p:bldP spid="61" grpId="0" animBg="1"/>
      <p:bldP spid="62" grpId="0"/>
      <p:bldP spid="63" grpId="0" animBg="1"/>
      <p:bldP spid="64" grpId="0"/>
      <p:bldP spid="65" grpId="0"/>
      <p:bldP spid="66" grpId="0"/>
      <p:bldP spid="67" grpId="0" animBg="1"/>
      <p:bldP spid="6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LOG_WRITE_A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5" y="1468580"/>
            <a:ext cx="6234545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LOG_WRITE_A(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if(*)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WRITE_HAS_OCCURRED_A = true;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WRITE_OFFSET_A = offset;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GB" sz="24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3455" y="3990106"/>
            <a:ext cx="7592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Similar to </a:t>
            </a:r>
            <a:r>
              <a:rPr lang="en-GB" sz="2400" b="1" dirty="0" smtClean="0"/>
              <a:t>LOG_READ_A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154284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CHECK_READ_A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3" y="1440871"/>
            <a:ext cx="6858002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CHECK_READ_A(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assert(WRITE_HAS_OCCURRED_A =&gt;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    WRITE_OFFSET_A != offset);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3453" y="3311233"/>
            <a:ext cx="7592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read from </a:t>
            </a:r>
            <a:r>
              <a:rPr lang="en-GB" sz="2400" b="1" dirty="0" smtClean="0"/>
              <a:t>A </a:t>
            </a:r>
            <a:r>
              <a:rPr lang="en-GB" sz="2400" dirty="0" smtClean="0"/>
              <a:t>at </a:t>
            </a:r>
            <a:r>
              <a:rPr lang="en-GB" sz="2400" b="1" dirty="0" smtClean="0"/>
              <a:t>offset</a:t>
            </a:r>
            <a:r>
              <a:rPr lang="en-GB" sz="2400" dirty="0" smtClean="0"/>
              <a:t> by second thread is OK unless first thread has logged a write to </a:t>
            </a:r>
            <a:r>
              <a:rPr lang="en-GB" sz="2400" b="1" dirty="0" smtClean="0"/>
              <a:t>A </a:t>
            </a:r>
            <a:r>
              <a:rPr lang="en-GB" sz="2400" dirty="0" smtClean="0"/>
              <a:t>at this offset</a:t>
            </a:r>
            <a:endParaRPr lang="en-GB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23453" y="4211505"/>
            <a:ext cx="7592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Whether first thread has logged a write to </a:t>
            </a:r>
            <a:r>
              <a:rPr lang="en-GB" sz="2400" b="1" dirty="0" smtClean="0"/>
              <a:t>A </a:t>
            </a:r>
            <a:r>
              <a:rPr lang="en-GB" sz="2400" dirty="0" smtClean="0"/>
              <a:t>is determined by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WRITE_HAS_OCCURRED_A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5014" y="5097922"/>
            <a:ext cx="7592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WRITE_HAS_OCCURRED_A</a:t>
            </a:r>
            <a:r>
              <a:rPr lang="en-GB" sz="2400" b="1" dirty="0" smtClean="0"/>
              <a:t> </a:t>
            </a:r>
            <a:r>
              <a:rPr lang="en-GB" sz="2400" dirty="0" smtClean="0"/>
              <a:t>is true then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WRITE_OFFSET_A</a:t>
            </a:r>
            <a:r>
              <a:rPr lang="en-GB" sz="2400" b="1" dirty="0" smtClean="0"/>
              <a:t> </a:t>
            </a:r>
            <a:r>
              <a:rPr lang="en-GB" sz="2400" dirty="0" smtClean="0"/>
              <a:t>records the offset that was written to.  This must be different from </a:t>
            </a:r>
            <a:r>
              <a:rPr lang="en-GB" sz="2400" b="1" dirty="0" smtClean="0"/>
              <a:t>offset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74601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CHECK_WRITE_A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3" y="1440871"/>
            <a:ext cx="6858002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CHECK_WRITE_A(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assert(WRITE_HAS_OCCURRED_A =&gt;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    WRITE_OFFSET_A != offset);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assert(READ_HAS_OCCURRED_A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=&gt;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READ_OFFSET_A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offset);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3453" y="4128678"/>
            <a:ext cx="7592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This is similar to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CHECK_READ_A</a:t>
            </a:r>
            <a:r>
              <a:rPr lang="en-GB" sz="2400" dirty="0" smtClean="0"/>
              <a:t>, but there is a little more to check:</a:t>
            </a:r>
            <a:endParaRPr lang="en-GB" sz="2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3453" y="5130044"/>
            <a:ext cx="7592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must check that write by second thread does not conflict with a write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or</a:t>
            </a:r>
            <a:r>
              <a:rPr lang="en-GB" sz="2400" b="1" dirty="0" smtClean="0"/>
              <a:t> </a:t>
            </a:r>
            <a:r>
              <a:rPr lang="en-GB" sz="2400" dirty="0" smtClean="0"/>
              <a:t>a read by first thread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41994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Initially, no reads or writes are logged</a:t>
            </a:r>
            <a:endParaRPr lang="en-GB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623453" y="1510168"/>
            <a:ext cx="5223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specify this via the precondition:</a:t>
            </a:r>
            <a:endParaRPr lang="en-GB" sz="2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94507" y="2165172"/>
            <a:ext cx="6580911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!READ_HAS_OCCURRED_A</a:t>
            </a: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!WRITE_HAS_OCCURRED_A</a:t>
            </a:r>
            <a:endParaRPr lang="en-GB" sz="22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3454" y="3145002"/>
            <a:ext cx="2507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 each array </a:t>
            </a:r>
            <a:r>
              <a:rPr lang="en-GB" sz="2400" b="1" dirty="0" smtClean="0"/>
              <a:t>A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339367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28996" y="886691"/>
            <a:ext cx="9087285" cy="59574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52" y="-117776"/>
            <a:ext cx="8401485" cy="935182"/>
          </a:xfrm>
        </p:spPr>
        <p:txBody>
          <a:bodyPr/>
          <a:lstStyle/>
          <a:p>
            <a:r>
              <a:rPr lang="en-GB" sz="3400" dirty="0" smtClean="0"/>
              <a:t>Example including precondition</a:t>
            </a:r>
            <a:endParaRPr lang="en-GB" sz="3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510172" y="800130"/>
            <a:ext cx="5652654" cy="58638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tid$1 &amp;&amp; tid$1 &lt; N;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N;</a:t>
            </a:r>
            <a:endParaRPr lang="en-GB" sz="18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tid$1 != tid$2;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idx$1 == idx$2;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!READ_HAS_OCCURRED_A;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!WRITE_HAS_OCCURRED_A;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foo(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idx$1,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idx$2) {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x$1;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x$2;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y$1;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y$2;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LOG_READ_A(tid$1 + idx$1);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CHECK_READ_A(tid$2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idx$2);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havoc(x$1); havoc(x$2);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LOG_READ_A(tid$1);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CHECK_READ_A(tid$2);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havoc(y$1); havoc(y$2);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LOG_WRITE_A(tid$1);</a:t>
            </a:r>
          </a:p>
          <a:p>
            <a:pPr marL="0" indent="0">
              <a:buNone/>
            </a:pP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CHECK_WRITE_A(tid$2);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3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59" y="173171"/>
            <a:ext cx="8401485" cy="935182"/>
          </a:xfrm>
        </p:spPr>
        <p:txBody>
          <a:bodyPr/>
          <a:lstStyle/>
          <a:p>
            <a:r>
              <a:rPr lang="en-GB" sz="3000" dirty="0" smtClean="0"/>
              <a:t>Example restricted to LOG and CHECK calls</a:t>
            </a:r>
            <a:endParaRPr lang="en-GB" sz="3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18700" y="1541309"/>
            <a:ext cx="5514056" cy="46862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tid$1 &amp;&amp; tid$1 &lt; N;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0 &lt;=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tid$2 </a:t>
            </a:r>
            <a:r>
              <a:rPr lang="en-GB" sz="18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 </a:t>
            </a: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N;</a:t>
            </a:r>
            <a:endParaRPr lang="en-GB" sz="18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tid$1 != tid$2;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idx$1 == idx$2;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!READ_HAS_OCCURRED_A;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!WRITE_HAS_OCCURRED_A;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void foo(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idx$1, </a:t>
            </a:r>
            <a:r>
              <a:rPr lang="en-GB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idx$2) {</a:t>
            </a:r>
          </a:p>
          <a:p>
            <a:pPr marL="0" indent="0">
              <a:buFont typeface="Wingdings" pitchFamily="2" charset="2"/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LOG_READ_A(tid$1 + idx$1);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CHECK_READ_A(tid$2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idx$2);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LOG_READ_A(tid$1);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CHECK_READ_A(tid$2);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 LOG_WRITE_A(tid$1);</a:t>
            </a:r>
          </a:p>
          <a:p>
            <a:pPr marL="0" indent="0">
              <a:buNone/>
            </a:pPr>
            <a:r>
              <a:rPr lang="en-GB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 CHECK_WRITE_A(tid$2);</a:t>
            </a:r>
          </a:p>
          <a:p>
            <a:pPr marL="0" indent="0">
              <a:buNone/>
            </a:pPr>
            <a:r>
              <a:rPr lang="en-GB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12873" y="1690255"/>
            <a:ext cx="28678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happens to </a:t>
            </a:r>
            <a:r>
              <a:rPr lang="en-GB" sz="2400" b="1" dirty="0" smtClean="0"/>
              <a:t>x</a:t>
            </a:r>
            <a:r>
              <a:rPr lang="en-GB" sz="2400" dirty="0" smtClean="0"/>
              <a:t> and </a:t>
            </a:r>
            <a:r>
              <a:rPr lang="en-GB" sz="2400" b="1" dirty="0" smtClean="0"/>
              <a:t>y</a:t>
            </a:r>
            <a:r>
              <a:rPr lang="en-GB" sz="2400" dirty="0" smtClean="0"/>
              <a:t> is irrelevant in this example.  Let’s omit these details to really focus on what the </a:t>
            </a:r>
            <a:r>
              <a:rPr lang="en-GB" sz="2400" b="1" dirty="0" smtClean="0"/>
              <a:t>LOG</a:t>
            </a:r>
            <a:r>
              <a:rPr lang="en-GB" sz="2400" dirty="0" smtClean="0"/>
              <a:t> and </a:t>
            </a:r>
            <a:r>
              <a:rPr lang="en-GB" sz="2400" b="1" dirty="0" smtClean="0"/>
              <a:t>CHECK </a:t>
            </a:r>
            <a:r>
              <a:rPr lang="en-GB" sz="2400" dirty="0" smtClean="0"/>
              <a:t>calls are doing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3870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80108" y="668451"/>
            <a:ext cx="8797635" cy="52900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other preconditions same as before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!READ_HAS_OCCURRED_A;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!WRITE_HAS_OCCURRED_A</a:t>
            </a: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void foo(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idx$1, 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idx$2) {</a:t>
            </a: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if(*) { READ_HAS_OCCURRED_A = true;</a:t>
            </a:r>
          </a:p>
          <a:p>
            <a:pPr marL="0" indent="0">
              <a:buFont typeface="Wingdings" pitchFamily="2" charset="2"/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 READ_OFFSET_A = tid$1 + idx$1; }</a:t>
            </a:r>
          </a:p>
          <a:p>
            <a:pPr marL="0" indent="0">
              <a:buNone/>
            </a:pPr>
            <a:endParaRPr lang="en-GB" sz="8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assert(WRITE_HAS_OCCURRED_A =&gt; WRITE_OFFSET_A != tid$2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idx$2);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if(*) { READ_HAS_OCCURRED_A = true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 READ_OFFSET_A = tid$1; 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assert(WRITE_HAS_OCCURRED_A =&gt;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WRITE_OFFSET_A !=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tid$2);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if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(*) {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WRITE_HAS_OCCURRED_A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 true;</a:t>
            </a:r>
          </a:p>
          <a:p>
            <a:pPr marL="0" indent="0"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WRITE_OFFSET_A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 tid$1; }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assert(WRITE_HAS_OCCURRED_A =&gt; WRITE_OFFSET_A != tid$2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assert(READ_HAS_OCCURRED_A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=&gt;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READ_OFFSET_A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!= tid$2);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54184" y="5792425"/>
            <a:ext cx="8298864" cy="830997"/>
          </a:xfrm>
          <a:prstGeom prst="roundRect">
            <a:avLst/>
          </a:prstGeom>
          <a:solidFill>
            <a:schemeClr val="tx1">
              <a:lumMod val="9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59" y="-131639"/>
            <a:ext cx="8401485" cy="935182"/>
          </a:xfrm>
        </p:spPr>
        <p:txBody>
          <a:bodyPr/>
          <a:lstStyle/>
          <a:p>
            <a:r>
              <a:rPr lang="en-GB" sz="3000" dirty="0" smtClean="0"/>
              <a:t>Inlining all log and check calls</a:t>
            </a:r>
            <a:endParaRPr lang="en-GB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554183" y="5792425"/>
            <a:ext cx="8298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non-determinism ensures that some program execution checks every pair of potentially racing operations</a:t>
            </a:r>
            <a:endParaRPr lang="en-GB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33419" y="1770859"/>
            <a:ext cx="3957426" cy="31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LOG_READ_A(tid$1 + idx$1);</a:t>
            </a:r>
            <a:endParaRPr lang="en-GB" sz="1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24792" y="2535735"/>
            <a:ext cx="4518143" cy="31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CHECK_READ_A(tid$2 + idx$2);</a:t>
            </a:r>
            <a:endParaRPr lang="en-GB" sz="1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16167" y="2931601"/>
            <a:ext cx="3957426" cy="31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LOG_READ_A(tid$1);</a:t>
            </a:r>
            <a:endParaRPr lang="en-GB" sz="1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07541" y="3697425"/>
            <a:ext cx="4518143" cy="31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CHECK_READ_A(tid$2);</a:t>
            </a:r>
            <a:endParaRPr lang="en-GB" sz="1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24793" y="4096167"/>
            <a:ext cx="3957426" cy="31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LOG_WRITE_A(tid$1);</a:t>
            </a:r>
            <a:endParaRPr lang="en-GB" sz="1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16167" y="4861991"/>
            <a:ext cx="4518143" cy="31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// CHECK_WRITE_A(tid$2);</a:t>
            </a:r>
            <a:endParaRPr lang="en-GB" sz="16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9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4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180108" y="914400"/>
            <a:ext cx="8797635" cy="43294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107" y="1269422"/>
            <a:ext cx="8797635" cy="53859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29457" y="5992119"/>
            <a:ext cx="6774905" cy="31172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427018" y="3768459"/>
            <a:ext cx="3463636" cy="623454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25" y="76186"/>
            <a:ext cx="7107386" cy="1184580"/>
          </a:xfrm>
        </p:spPr>
        <p:txBody>
          <a:bodyPr/>
          <a:lstStyle/>
          <a:p>
            <a:r>
              <a:rPr lang="en-GB" sz="3000" dirty="0" smtClean="0"/>
              <a:t>Checking read from A[tid$1] against write to A[tid$2]</a:t>
            </a:r>
            <a:endParaRPr lang="en-GB" sz="3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80108" y="1278070"/>
            <a:ext cx="8797635" cy="538597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other preconditions same as before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!READ_HAS_OCCURRED_A;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!WRITE_HAS_OCCURRED_A</a:t>
            </a: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void foo(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idx$1, 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idx$2) {</a:t>
            </a: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if(*) { READ_HAS_OCCURRED_A = true;</a:t>
            </a:r>
          </a:p>
          <a:p>
            <a:pPr marL="0" indent="0">
              <a:buFont typeface="Wingdings" pitchFamily="2" charset="2"/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 READ_OFFSET_A = tid$1 + idx$1; }</a:t>
            </a: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assert(WRITE_HAS_OCCURRED_A =&gt; WRITE_OFFSET_A != tid$2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idx$2);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if(*) { </a:t>
            </a:r>
            <a:r>
              <a:rPr lang="en-GB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READ_HAS_OCCURRED_A = true</a:t>
            </a: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        READ_OFFSET_A = tid$1;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9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assert(WRITE_HAS_OCCURRED_A =&gt;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WRITE_OFFSET_A !=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tid$2);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if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(*) {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WRITE_HAS_OCCURRED_A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 true;</a:t>
            </a:r>
          </a:p>
          <a:p>
            <a:pPr marL="0" indent="0"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WRITE_OFFSET_A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 tid$1; }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assert(WRITE_HAS_OCCURRED_A =&gt; WRITE_OFFSET_A != tid$2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 assert(READ_HAS_OCCURRED_A </a:t>
            </a:r>
            <a:r>
              <a:rPr lang="en-GB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=&gt; </a:t>
            </a:r>
            <a:r>
              <a:rPr lang="en-GB" sz="1600" b="1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READ_OFFSET_A </a:t>
            </a:r>
            <a:r>
              <a:rPr lang="en-GB" sz="16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!= tid$2);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4904509" y="4031673"/>
            <a:ext cx="3082713" cy="2175164"/>
          </a:xfrm>
          <a:custGeom>
            <a:avLst/>
            <a:gdLst>
              <a:gd name="connsiteX0" fmla="*/ 0 w 3082713"/>
              <a:gd name="connsiteY0" fmla="*/ 0 h 2175164"/>
              <a:gd name="connsiteX1" fmla="*/ 2189018 w 3082713"/>
              <a:gd name="connsiteY1" fmla="*/ 166255 h 2175164"/>
              <a:gd name="connsiteX2" fmla="*/ 2951018 w 3082713"/>
              <a:gd name="connsiteY2" fmla="*/ 623455 h 2175164"/>
              <a:gd name="connsiteX3" fmla="*/ 3020291 w 3082713"/>
              <a:gd name="connsiteY3" fmla="*/ 1842655 h 2175164"/>
              <a:gd name="connsiteX4" fmla="*/ 2299855 w 3082713"/>
              <a:gd name="connsiteY4" fmla="*/ 2175164 h 217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2713" h="2175164">
                <a:moveTo>
                  <a:pt x="0" y="0"/>
                </a:moveTo>
                <a:cubicBezTo>
                  <a:pt x="848591" y="31173"/>
                  <a:pt x="1697182" y="62346"/>
                  <a:pt x="2189018" y="166255"/>
                </a:cubicBezTo>
                <a:cubicBezTo>
                  <a:pt x="2680854" y="270164"/>
                  <a:pt x="2812473" y="344055"/>
                  <a:pt x="2951018" y="623455"/>
                </a:cubicBezTo>
                <a:cubicBezTo>
                  <a:pt x="3089563" y="902855"/>
                  <a:pt x="3128818" y="1584037"/>
                  <a:pt x="3020291" y="1842655"/>
                </a:cubicBezTo>
                <a:cubicBezTo>
                  <a:pt x="2911764" y="2101273"/>
                  <a:pt x="2605809" y="2138218"/>
                  <a:pt x="2299855" y="2175164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arrow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61709" y="1367330"/>
            <a:ext cx="3456707" cy="132343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race checked by choosing to log the read, then executing the assert.  In this case there is no race</a:t>
            </a:r>
            <a:endParaRPr lang="en-GB" dirty="0"/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7051965" y="2721446"/>
            <a:ext cx="332509" cy="138645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3549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180108" y="914400"/>
            <a:ext cx="8797635" cy="43294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0107" y="1269422"/>
            <a:ext cx="8797635" cy="53859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29457" y="5992119"/>
            <a:ext cx="6774905" cy="311727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1440872" y="2604639"/>
            <a:ext cx="4163289" cy="623454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24" y="76186"/>
            <a:ext cx="7938657" cy="1184580"/>
          </a:xfrm>
        </p:spPr>
        <p:txBody>
          <a:bodyPr/>
          <a:lstStyle/>
          <a:p>
            <a:r>
              <a:rPr lang="en-GB" sz="3000" dirty="0" smtClean="0"/>
              <a:t>Checking read from A[tid$1 + idx$1] against write to A[tid$2]</a:t>
            </a:r>
            <a:endParaRPr lang="en-GB" sz="3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80108" y="1278070"/>
            <a:ext cx="8797635" cy="538597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other preconditions same as before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!READ_HAS_OCCURRED_A;</a:t>
            </a:r>
          </a:p>
          <a:p>
            <a:pPr marL="0" indent="0">
              <a:buNone/>
            </a:pPr>
            <a:r>
              <a:rPr lang="en-GB" sz="16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// \requires !WRITE_HAS_OCCURRED_A</a:t>
            </a:r>
            <a:r>
              <a:rPr lang="en-GB" sz="16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void foo(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idx$1, </a:t>
            </a:r>
            <a:r>
              <a:rPr lang="en-GB" sz="16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idx$2) {</a:t>
            </a: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if(*) {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READ_HAS_OCCURRED_A = true;</a:t>
            </a:r>
          </a:p>
          <a:p>
            <a:pPr marL="0" indent="0">
              <a:buFont typeface="Wingdings" pitchFamily="2" charset="2"/>
              <a:buNone/>
            </a:pP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READ_OFFSET_A = tid$1 + idx$1;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Font typeface="Wingdings" pitchFamily="2" charset="2"/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assert(WRITE_HAS_OCCURRED_A =&gt; WRITE_OFFSET_A != tid$2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+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idx$2);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if(*) { READ_HAS_OCCURRED_A = true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 READ_OFFSET_A = tid$1;       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9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assert(WRITE_HAS_OCCURRED_A =&gt;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WRITE_OFFSET_A !=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tid$2);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if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(*) {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WRITE_HAS_OCCURRED_A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 true;</a:t>
            </a:r>
          </a:p>
          <a:p>
            <a:pPr marL="0" indent="0">
              <a:buNone/>
            </a:pPr>
            <a:r>
              <a:rPr lang="en-GB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      WRITE_OFFSET_A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= tid$1; }</a:t>
            </a:r>
          </a:p>
          <a:p>
            <a:pPr marL="0" indent="0">
              <a:buNone/>
            </a:pPr>
            <a:endParaRPr lang="en-GB" sz="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  <a:cs typeface="Courier New" pitchFamily="49" charset="0"/>
              </a:rPr>
              <a:t>assert(WRITE_HAS_OCCURRED_A =&gt; WRITE_OFFSET_A != tid$2</a:t>
            </a: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assert(READ_HAS_OCCURRED_A 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=&gt; </a:t>
            </a:r>
            <a:r>
              <a:rPr lang="en-GB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READ_OFFSET_A </a:t>
            </a:r>
            <a:r>
              <a:rPr lang="en-GB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!= tid$2);</a:t>
            </a:r>
          </a:p>
          <a:p>
            <a:pPr marL="0" indent="0">
              <a:buNone/>
            </a:pPr>
            <a:r>
              <a:rPr lang="en-GB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90307" y="1090230"/>
            <a:ext cx="338743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Possible race checked similarly – </a:t>
            </a:r>
            <a:r>
              <a:rPr lang="en-GB" b="1" dirty="0" smtClean="0">
                <a:solidFill>
                  <a:srgbClr val="FF0000"/>
                </a:solidFill>
              </a:rPr>
              <a:t>in this case a potential race is detected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flipH="1">
            <a:off x="7148945" y="2105893"/>
            <a:ext cx="332508" cy="1503698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" name="Freeform 3"/>
          <p:cNvSpPr/>
          <p:nvPr/>
        </p:nvSpPr>
        <p:spPr bwMode="auto">
          <a:xfrm>
            <a:off x="5611091" y="2867891"/>
            <a:ext cx="2457908" cy="3297382"/>
          </a:xfrm>
          <a:custGeom>
            <a:avLst/>
            <a:gdLst>
              <a:gd name="connsiteX0" fmla="*/ 0 w 2457908"/>
              <a:gd name="connsiteY0" fmla="*/ 0 h 3297382"/>
              <a:gd name="connsiteX1" fmla="*/ 2105891 w 2457908"/>
              <a:gd name="connsiteY1" fmla="*/ 1108364 h 3297382"/>
              <a:gd name="connsiteX2" fmla="*/ 2410691 w 2457908"/>
              <a:gd name="connsiteY2" fmla="*/ 2590800 h 3297382"/>
              <a:gd name="connsiteX3" fmla="*/ 1607127 w 2457908"/>
              <a:gd name="connsiteY3" fmla="*/ 3297382 h 3297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7908" h="3297382">
                <a:moveTo>
                  <a:pt x="0" y="0"/>
                </a:moveTo>
                <a:cubicBezTo>
                  <a:pt x="852054" y="338282"/>
                  <a:pt x="1704109" y="676564"/>
                  <a:pt x="2105891" y="1108364"/>
                </a:cubicBezTo>
                <a:cubicBezTo>
                  <a:pt x="2507673" y="1540164"/>
                  <a:pt x="2493818" y="2225964"/>
                  <a:pt x="2410691" y="2590800"/>
                </a:cubicBezTo>
                <a:cubicBezTo>
                  <a:pt x="2327564" y="2955636"/>
                  <a:pt x="1967345" y="3126509"/>
                  <a:pt x="1607127" y="3297382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arrow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43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barrier()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3" y="1440871"/>
            <a:ext cx="6858002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barrier()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assume(!READ_HAS_OCCURRED_A);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assume(!WRITE_HAS_OCCURRED_A);</a:t>
            </a:r>
          </a:p>
          <a:p>
            <a:r>
              <a:rPr lang="en-GB" sz="24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// Do this for every array</a:t>
            </a:r>
            <a:endParaRPr lang="en-GB" sz="24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3453" y="3588488"/>
            <a:ext cx="7592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if(*) { … }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construction in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LOG_READ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LOG_WRITE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 means that there is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one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path along which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nothing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was logged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3453" y="4991498"/>
            <a:ext cx="7592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barrier()</a:t>
            </a:r>
            <a:r>
              <a:rPr lang="en-GB" sz="2400" dirty="0" smtClean="0"/>
              <a:t> has the effect of </a:t>
            </a:r>
            <a:r>
              <a:rPr lang="en-GB" sz="2400" b="1" dirty="0" smtClean="0">
                <a:solidFill>
                  <a:srgbClr val="FF0000"/>
                </a:solidFill>
              </a:rPr>
              <a:t>killing</a:t>
            </a:r>
            <a:r>
              <a:rPr lang="en-GB" sz="2400" b="1" dirty="0" smtClean="0"/>
              <a:t> </a:t>
            </a:r>
            <a:r>
              <a:rPr lang="en-GB" sz="2400" dirty="0" smtClean="0"/>
              <a:t>all paths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except this one</a:t>
            </a:r>
            <a:endParaRPr lang="en-GB" sz="22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9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91" y="3034733"/>
            <a:ext cx="3973409" cy="3011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 bwMode="auto">
          <a:xfrm>
            <a:off x="81970" y="2870626"/>
            <a:ext cx="4318000" cy="3251200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 dirty="0" smtClean="0"/>
              <a:t>GPU-accelerated systems</a:t>
            </a:r>
            <a:endParaRPr lang="en-GB" sz="34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778500" y="2846664"/>
            <a:ext cx="3200400" cy="3632200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943600" y="3029227"/>
            <a:ext cx="1104900" cy="3254374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162800" y="3029227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026400" y="3029227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162800" y="3880127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26400" y="3880127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175500" y="4718327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8039100" y="4718327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7175500" y="5564464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039100" y="5564464"/>
            <a:ext cx="762000" cy="719137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5429252" y="4570659"/>
            <a:ext cx="2146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Host memory</a:t>
            </a:r>
            <a:endParaRPr lang="en-GB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1237670" y="240469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 Rounded MT Bold" pitchFamily="34" charset="0"/>
              </a:rPr>
              <a:t>GPU</a:t>
            </a:r>
            <a:endParaRPr lang="en-GB" sz="2400" b="1" dirty="0">
              <a:latin typeface="Arial Rounded MT Bold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86500" y="2384999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 Rounded MT Bold" pitchFamily="34" charset="0"/>
              </a:rPr>
              <a:t>Host</a:t>
            </a:r>
            <a:endParaRPr lang="en-GB" sz="2400" b="1" dirty="0">
              <a:latin typeface="Arial Rounded MT Bol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24700" y="2416809"/>
            <a:ext cx="204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(multicore PC)</a:t>
            </a:r>
            <a:endParaRPr lang="en-GB" dirty="0"/>
          </a:p>
        </p:txBody>
      </p:sp>
      <p:cxnSp>
        <p:nvCxnSpPr>
          <p:cNvPr id="21" name="Straight Arrow Connector 20"/>
          <p:cNvCxnSpPr/>
          <p:nvPr/>
        </p:nvCxnSpPr>
        <p:spPr bwMode="auto">
          <a:xfrm flipH="1">
            <a:off x="4057070" y="3388795"/>
            <a:ext cx="2022448" cy="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4412670" y="3365717"/>
            <a:ext cx="1536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Copy data and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kernel</a:t>
            </a: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 code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4069770" y="5640664"/>
            <a:ext cx="2022448" cy="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4465624" y="5589864"/>
            <a:ext cx="153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Copy back results</a:t>
            </a:r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51833" y="321908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8395" y="321908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119399" y="3223845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560724" y="322225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2006813" y="321908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440200" y="321908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873587" y="322225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311736" y="322225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51833" y="427382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688395" y="427382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1124162" y="427382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1560724" y="4272239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002050" y="427382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440200" y="4273827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873587" y="4272239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311736" y="4272239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50242" y="528888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89186" y="5293645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124953" y="5293645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1566278" y="5296820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005222" y="528888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436228" y="5293645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869615" y="5299202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12527" y="5301583"/>
            <a:ext cx="379413" cy="3810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 flipH="1">
            <a:off x="4427680" y="4538939"/>
            <a:ext cx="1295400" cy="1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592780" y="4523064"/>
            <a:ext cx="153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Invoke </a:t>
            </a:r>
            <a:r>
              <a:rPr lang="en-GB" b="1" dirty="0" smtClean="0">
                <a:solidFill>
                  <a:srgbClr val="FF0000"/>
                </a:solidFill>
              </a:rPr>
              <a:t>kernel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92336" y="1343023"/>
            <a:ext cx="81221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Host PC copies data and code into GPU</a:t>
            </a:r>
            <a:r>
              <a:rPr lang="en-GB" sz="2400" dirty="0"/>
              <a:t> </a:t>
            </a:r>
            <a:r>
              <a:rPr lang="en-GB" sz="2400" dirty="0" smtClean="0"/>
              <a:t>memory</a:t>
            </a:r>
          </a:p>
          <a:p>
            <a:endParaRPr lang="en-GB" sz="800" dirty="0"/>
          </a:p>
          <a:p>
            <a:r>
              <a:rPr lang="en-GB" sz="2400" dirty="0" smtClean="0"/>
              <a:t>Code is a </a:t>
            </a:r>
            <a:r>
              <a:rPr lang="en-GB" sz="2400" b="1" dirty="0" smtClean="0"/>
              <a:t>kernel</a:t>
            </a:r>
            <a:r>
              <a:rPr lang="en-GB" sz="2400" dirty="0" smtClean="0"/>
              <a:t> function which is executed by each PE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99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8" grpId="0"/>
      <p:bldP spid="27" grpId="0" animBg="1"/>
      <p:bldP spid="27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7453758" cy="914400"/>
          </a:xfrm>
        </p:spPr>
        <p:txBody>
          <a:bodyPr/>
          <a:lstStyle/>
          <a:p>
            <a:r>
              <a:rPr lang="en-GB" sz="3400" dirty="0" smtClean="0"/>
              <a:t>Summary so far</a:t>
            </a:r>
            <a:endParaRPr lang="en-GB" sz="3400" dirty="0"/>
          </a:p>
        </p:txBody>
      </p:sp>
      <p:sp>
        <p:nvSpPr>
          <p:cNvPr id="24" name="TextBox 23"/>
          <p:cNvSpPr txBox="1"/>
          <p:nvPr/>
        </p:nvSpPr>
        <p:spPr>
          <a:xfrm>
            <a:off x="581885" y="1309449"/>
            <a:ext cx="78364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 each array parameter A: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Introduce instrumentation variables to log reads from and writes to A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Generate procedures to log and check reads and writes, using non-determinism to consider all possibilities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Remove array parameter, and model reads from A using non-determinism</a:t>
            </a:r>
          </a:p>
          <a:p>
            <a:r>
              <a:rPr lang="en-GB" sz="2400" dirty="0" smtClean="0"/>
              <a:t>For statements in kernel </a:t>
            </a:r>
            <a:r>
              <a:rPr lang="en-GB" sz="2400" b="1" dirty="0" smtClean="0"/>
              <a:t>K</a:t>
            </a:r>
            <a:r>
              <a:rPr lang="en-GB" sz="2400" dirty="0" smtClean="0"/>
              <a:t>: generate corresponding statements in sequential program </a:t>
            </a:r>
            <a:r>
              <a:rPr lang="en-GB" sz="2400" b="1" dirty="0" smtClean="0"/>
              <a:t>P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Interleave two arbitrary threads using round-robin schedule</a:t>
            </a:r>
          </a:p>
          <a:p>
            <a:r>
              <a:rPr lang="en-GB" sz="2400" dirty="0" smtClean="0"/>
              <a:t>Conditionals and loops are handled using </a:t>
            </a:r>
            <a:r>
              <a:rPr lang="en-GB" sz="2400" b="1" dirty="0" smtClean="0"/>
              <a:t>predication </a:t>
            </a:r>
            <a:r>
              <a:rPr lang="en-GB" sz="2400" dirty="0" smtClean="0"/>
              <a:t>(coming up)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2238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Worked example</a:t>
            </a:r>
            <a:endParaRPr lang="en-GB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568033" y="1441034"/>
            <a:ext cx="7592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Satisfiability</a:t>
            </a:r>
            <a:r>
              <a:rPr lang="en-GB" sz="2400" dirty="0" smtClean="0"/>
              <a:t> Modulo Theories (SMT) solving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033" y="2032016"/>
            <a:ext cx="7592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Boogie intermediate language for verification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1888" y="2632226"/>
            <a:ext cx="7592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Translating GPU kernel verification into Boogie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45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Handling loops and conditionals</a:t>
            </a:r>
            <a:endParaRPr lang="en-GB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623453" y="1427038"/>
            <a:ext cx="4031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Use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predicated execution</a:t>
            </a:r>
            <a:endParaRPr lang="en-GB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23453" y="2188460"/>
            <a:ext cx="80633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Essence of predicated execution: flatten </a:t>
            </a:r>
            <a:r>
              <a:rPr lang="en-GB" sz="2400" b="1" dirty="0" smtClean="0"/>
              <a:t>conditional</a:t>
            </a:r>
            <a:r>
              <a:rPr lang="en-GB" sz="2400" dirty="0" smtClean="0"/>
              <a:t> code into </a:t>
            </a:r>
            <a:r>
              <a:rPr lang="en-GB" sz="2400" b="1" dirty="0" smtClean="0"/>
              <a:t>straight line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3454" y="3184878"/>
            <a:ext cx="1593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Example: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75855" y="3990109"/>
            <a:ext cx="2424545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if(x &lt; 100) {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x = x + 1;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y = y + 1;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90654" y="3990112"/>
            <a:ext cx="3532909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P = (x &lt; 100);</a:t>
            </a: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Q = !(x &lt; 100);</a:t>
            </a:r>
          </a:p>
          <a:p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x = (P ? x + 1 : x);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y = (Q ? y + 1 : y);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>
            <a:stCxn id="3" idx="3"/>
            <a:endCxn id="7" idx="1"/>
          </p:cNvCxnSpPr>
          <p:nvPr/>
        </p:nvCxnSpPr>
        <p:spPr bwMode="auto">
          <a:xfrm>
            <a:off x="3200400" y="4805717"/>
            <a:ext cx="1690254" cy="3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394371" y="4139992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make predicated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41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Handling loops and conditionals</a:t>
            </a:r>
            <a:endParaRPr lang="en-GB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623453" y="1509589"/>
            <a:ext cx="80633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Apply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predication</a:t>
            </a:r>
            <a:r>
              <a:rPr lang="en-GB" sz="2400" b="1" dirty="0" smtClean="0"/>
              <a:t> </a:t>
            </a:r>
            <a:r>
              <a:rPr lang="en-GB" sz="2400" dirty="0" smtClean="0"/>
              <a:t>to kernel so that at every execution point there is a predicate determining whether each of the threads are enabled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453" y="2904459"/>
            <a:ext cx="80633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Add parameters to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LOG_READ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WRITE_A</a:t>
            </a:r>
            <a:r>
              <a:rPr lang="en-GB" sz="2400" dirty="0" smtClean="0"/>
              <a:t> and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CHECK_READ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WRITE_A</a:t>
            </a:r>
            <a:r>
              <a:rPr lang="en-GB" sz="2400" b="1" dirty="0" smtClean="0"/>
              <a:t> </a:t>
            </a:r>
            <a:r>
              <a:rPr lang="en-GB" sz="2400" dirty="0" smtClean="0"/>
              <a:t>recording whether first or second thread, respectively, is enabled</a:t>
            </a:r>
            <a:endParaRPr lang="en-GB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417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295273" y="863600"/>
            <a:ext cx="8632827" cy="5588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1550"/>
            <a:ext cx="8301194" cy="914400"/>
          </a:xfrm>
        </p:spPr>
        <p:txBody>
          <a:bodyPr/>
          <a:lstStyle/>
          <a:p>
            <a:r>
              <a:rPr lang="en-GB" sz="3000" dirty="0" smtClean="0"/>
              <a:t>Translating statements with predicate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431205" y="2665695"/>
            <a:ext cx="146685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 = e;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45704" y="2665695"/>
            <a:ext cx="472270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x$1 = P$1 ? e$1 : x$1;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x$2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P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$2 ? e$2 : x$2;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075859" y="1925767"/>
            <a:ext cx="0" cy="411038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12130" y="3511152"/>
            <a:ext cx="6008555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642360" y="2031135"/>
            <a:ext cx="1006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Stmt</a:t>
            </a:r>
            <a:endParaRPr lang="en-GB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202062" y="2031134"/>
            <a:ext cx="2633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err="1" smtClean="0"/>
              <a:t>Stmt</a:t>
            </a:r>
            <a:r>
              <a:rPr lang="en-GB" sz="2400" dirty="0" smtClean="0"/>
              <a:t>, </a:t>
            </a:r>
            <a:r>
              <a:rPr lang="en-GB" sz="2400" b="1" dirty="0" smtClean="0"/>
              <a:t>P</a:t>
            </a:r>
            <a:r>
              <a:rPr lang="en-GB" sz="2400" dirty="0" smtClean="0"/>
              <a:t>)</a:t>
            </a:r>
            <a:endParaRPr lang="en-GB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304502" y="3593966"/>
            <a:ext cx="196532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 = A[e];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50464" y="3606666"/>
            <a:ext cx="487378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LOG_READ_A(P$1, e$1);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CHECK_READ_A(P$2, e$2);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x$1 = P$1 ? * : x$1;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x$2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P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$2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?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*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x$2;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6099" y="958928"/>
            <a:ext cx="8013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revise the encoding rules to incorporate a </a:t>
            </a:r>
            <a:r>
              <a:rPr lang="en-GB" sz="2400" b="1" dirty="0" smtClean="0"/>
              <a:t>predicate of execution</a:t>
            </a:r>
            <a:r>
              <a:rPr lang="en-GB" sz="2400" dirty="0" smtClean="0"/>
              <a:t> for each thread; these are initially </a:t>
            </a:r>
            <a:r>
              <a:rPr lang="en-GB" sz="2400" b="1" dirty="0" smtClean="0"/>
              <a:t>true</a:t>
            </a:r>
            <a:endParaRPr lang="en-GB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530111" y="3019138"/>
            <a:ext cx="2447630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LOG</a:t>
            </a:r>
            <a:r>
              <a:rPr lang="en-GB" dirty="0" smtClean="0"/>
              <a:t> and </a:t>
            </a:r>
            <a:r>
              <a:rPr lang="en-GB" b="1" dirty="0" smtClean="0"/>
              <a:t>CHECK </a:t>
            </a:r>
            <a:r>
              <a:rPr lang="en-GB" dirty="0" smtClean="0"/>
              <a:t>calls take predicate as parameter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6541660" y="4193599"/>
            <a:ext cx="2436080" cy="132343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We only havoc </a:t>
            </a:r>
            <a:r>
              <a:rPr lang="en-GB" b="1" dirty="0" smtClean="0"/>
              <a:t>x$1</a:t>
            </a:r>
            <a:r>
              <a:rPr lang="en-GB" dirty="0" smtClean="0"/>
              <a:t> and </a:t>
            </a:r>
            <a:r>
              <a:rPr lang="en-GB" b="1" dirty="0" smtClean="0"/>
              <a:t>x$2</a:t>
            </a:r>
            <a:r>
              <a:rPr lang="en-GB" dirty="0" smtClean="0"/>
              <a:t> if </a:t>
            </a:r>
            <a:r>
              <a:rPr lang="en-GB" b="1" dirty="0" smtClean="0"/>
              <a:t>P$1</a:t>
            </a:r>
            <a:r>
              <a:rPr lang="en-GB" dirty="0" smtClean="0"/>
              <a:t> and </a:t>
            </a:r>
            <a:r>
              <a:rPr lang="en-GB" b="1" dirty="0" smtClean="0"/>
              <a:t>P$2</a:t>
            </a:r>
            <a:r>
              <a:rPr lang="en-GB" dirty="0" smtClean="0"/>
              <a:t>, respectively, are </a:t>
            </a:r>
            <a:r>
              <a:rPr lang="en-GB" b="1" dirty="0" smtClean="0"/>
              <a:t>true</a:t>
            </a:r>
            <a:endParaRPr lang="en-GB" b="1" dirty="0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225980" y="2624130"/>
            <a:ext cx="5994705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25975" y="2568705"/>
            <a:ext cx="5994710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212125" y="5159892"/>
            <a:ext cx="6008560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28154" y="5194883"/>
            <a:ext cx="2427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A[e] = x;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50465" y="5205154"/>
            <a:ext cx="520629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LOG_WRITE_A(P$1, e$1);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CHECK_WRITE_A(P$2, e$2);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583372" y="6028450"/>
            <a:ext cx="3394369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LOG</a:t>
            </a:r>
            <a:r>
              <a:rPr lang="en-GB" dirty="0" smtClean="0"/>
              <a:t> and </a:t>
            </a:r>
            <a:r>
              <a:rPr lang="en-GB" b="1" dirty="0" smtClean="0"/>
              <a:t>CHECK </a:t>
            </a:r>
            <a:r>
              <a:rPr lang="en-GB" dirty="0" smtClean="0"/>
              <a:t>calls take predicate as parameter</a:t>
            </a:r>
            <a:endParaRPr lang="en-GB" dirty="0"/>
          </a:p>
        </p:txBody>
      </p:sp>
      <p:cxnSp>
        <p:nvCxnSpPr>
          <p:cNvPr id="41" name="Straight Arrow Connector 40"/>
          <p:cNvCxnSpPr>
            <a:stCxn id="21" idx="1"/>
          </p:cNvCxnSpPr>
          <p:nvPr/>
        </p:nvCxnSpPr>
        <p:spPr bwMode="auto">
          <a:xfrm flipH="1">
            <a:off x="6043459" y="3526970"/>
            <a:ext cx="486652" cy="297828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 flipH="1">
            <a:off x="5977359" y="4689324"/>
            <a:ext cx="564301" cy="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H="1" flipV="1">
            <a:off x="5019071" y="6028450"/>
            <a:ext cx="564302" cy="314574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1829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  <p:bldP spid="37" grpId="0"/>
      <p:bldP spid="21" grpId="0" animBg="1"/>
      <p:bldP spid="22" grpId="0" animBg="1"/>
      <p:bldP spid="31" grpId="0"/>
      <p:bldP spid="32" grpId="0"/>
      <p:bldP spid="3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 bwMode="auto">
          <a:xfrm>
            <a:off x="295273" y="863600"/>
            <a:ext cx="8632827" cy="5588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-85435"/>
            <a:ext cx="8301194" cy="914400"/>
          </a:xfrm>
        </p:spPr>
        <p:txBody>
          <a:bodyPr/>
          <a:lstStyle/>
          <a:p>
            <a:r>
              <a:rPr lang="en-GB" sz="3000" dirty="0" smtClean="0"/>
              <a:t>Translating statements with predicates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50875" y="1792830"/>
            <a:ext cx="2043533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if(e)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} else {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2546929" y="1237345"/>
            <a:ext cx="0" cy="546825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567747" y="4139573"/>
            <a:ext cx="5537500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81602" y="1215033"/>
            <a:ext cx="2012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Stmt</a:t>
            </a:r>
            <a:endParaRPr lang="en-GB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619950" y="1245893"/>
            <a:ext cx="3768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err="1" smtClean="0"/>
              <a:t>Stmt</a:t>
            </a:r>
            <a:r>
              <a:rPr lang="en-GB" sz="2400" dirty="0" smtClean="0"/>
              <a:t>, </a:t>
            </a:r>
            <a:r>
              <a:rPr lang="en-GB" sz="2400" b="1" dirty="0" smtClean="0"/>
              <a:t>P</a:t>
            </a:r>
            <a:r>
              <a:rPr lang="en-GB" sz="2400" dirty="0" smtClean="0"/>
              <a:t>)</a:t>
            </a:r>
            <a:endParaRPr lang="en-GB" sz="2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46099" y="695683"/>
            <a:ext cx="8013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predicates come from conditionals and loops</a:t>
            </a:r>
            <a:endParaRPr lang="en-GB" sz="2400" b="1" dirty="0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97050" y="1792830"/>
            <a:ext cx="5537500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697045" y="1737405"/>
            <a:ext cx="5537500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19950" y="1817394"/>
            <a:ext cx="349915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Q$1 = P$1 &amp;&amp; e$1;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Q$2 = P$2 &amp;&amp; e$2;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R$1 = P$1 &amp;&amp; !e$1;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R$2 = P$2 &amp;&amp; !e$2;</a:t>
            </a:r>
          </a:p>
          <a:p>
            <a:r>
              <a:rPr lang="en-GB" sz="2400" dirty="0" smtClean="0"/>
              <a:t>translate(</a:t>
            </a:r>
            <a:r>
              <a:rPr lang="en-GB" sz="2400" b="1" dirty="0" smtClean="0"/>
              <a:t>S</a:t>
            </a:r>
            <a:r>
              <a:rPr lang="en-GB" sz="2400" dirty="0" smtClean="0"/>
              <a:t>, </a:t>
            </a:r>
            <a:r>
              <a:rPr lang="en-GB" sz="2400" b="1" dirty="0" smtClean="0"/>
              <a:t>Q</a:t>
            </a:r>
            <a:r>
              <a:rPr lang="en-GB" sz="2400" dirty="0" smtClean="0"/>
              <a:t>);</a:t>
            </a:r>
            <a:endParaRPr lang="en-GB" sz="2400" b="1" dirty="0"/>
          </a:p>
          <a:p>
            <a:r>
              <a:rPr lang="en-GB" sz="2400" dirty="0" smtClean="0"/>
              <a:t>translate(</a:t>
            </a:r>
            <a:r>
              <a:rPr lang="en-GB" sz="2400" b="1" dirty="0" smtClean="0"/>
              <a:t>T</a:t>
            </a:r>
            <a:r>
              <a:rPr lang="en-GB" sz="2400" dirty="0" smtClean="0"/>
              <a:t>, </a:t>
            </a:r>
            <a:r>
              <a:rPr lang="en-GB" sz="2400" b="1" dirty="0" smtClean="0"/>
              <a:t>R</a:t>
            </a:r>
            <a:r>
              <a:rPr lang="en-GB" sz="2400" dirty="0" smtClean="0"/>
              <a:t>);</a:t>
            </a:r>
            <a:endParaRPr lang="en-GB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90679" y="4199952"/>
            <a:ext cx="2043533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while(e)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GB" sz="24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619949" y="4149134"/>
            <a:ext cx="3933251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Q$1 = P$1 &amp;&amp; e$1;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Q$2 = P$2 &amp;&amp; e$2;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while(Q$1 || Q$2) {</a:t>
            </a:r>
          </a:p>
          <a:p>
            <a:r>
              <a:rPr lang="en-GB" sz="2400" dirty="0" smtClean="0"/>
              <a:t>    translate(</a:t>
            </a:r>
            <a:r>
              <a:rPr lang="en-GB" sz="2400" b="1" dirty="0" smtClean="0"/>
              <a:t>S</a:t>
            </a:r>
            <a:r>
              <a:rPr lang="en-GB" sz="2400" dirty="0" smtClean="0"/>
              <a:t>, </a:t>
            </a:r>
            <a:r>
              <a:rPr lang="en-GB" sz="2400" b="1" dirty="0" smtClean="0"/>
              <a:t>Q</a:t>
            </a:r>
            <a:r>
              <a:rPr lang="en-GB" sz="2400" dirty="0" smtClean="0"/>
              <a:t>);</a:t>
            </a:r>
            <a:endParaRPr lang="en-GB" sz="2400" b="1" dirty="0"/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Q$1 = Q$1 &amp;&amp; e$1;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Q$2 = Q$2 &amp;&amp; e$2;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97779" y="2054824"/>
            <a:ext cx="2226543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Code for both threads becomes predicated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flipH="1">
            <a:off x="6049827" y="2548801"/>
            <a:ext cx="447952" cy="112628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6481624" y="3617886"/>
            <a:ext cx="2288304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Threads compute loop guard into predicate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5929745" y="4347398"/>
            <a:ext cx="551878" cy="112628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6370784" y="1204245"/>
            <a:ext cx="2609268" cy="46166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Q</a:t>
            </a:r>
            <a:r>
              <a:rPr lang="en-GB" sz="2400" dirty="0" smtClean="0"/>
              <a:t> and </a:t>
            </a:r>
            <a:r>
              <a:rPr lang="en-GB" sz="2400" b="1" dirty="0" smtClean="0"/>
              <a:t>R</a:t>
            </a:r>
            <a:r>
              <a:rPr lang="en-GB" sz="2400" dirty="0" smtClean="0"/>
              <a:t> are fresh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719458" y="4827536"/>
            <a:ext cx="2288304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Loop until both threads are done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5908" y="5487962"/>
            <a:ext cx="2067801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Translate loop body using loop predicate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V="1">
            <a:off x="2313709" y="5487962"/>
            <a:ext cx="692727" cy="156861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7109113" y="5695960"/>
            <a:ext cx="1615209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Re-evaluate loop guard</a:t>
            </a:r>
            <a:endParaRPr lang="en-GB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5500255" y="5167745"/>
            <a:ext cx="1233054" cy="350067"/>
          </a:xfrm>
          <a:custGeom>
            <a:avLst/>
            <a:gdLst>
              <a:gd name="connsiteX0" fmla="*/ 1233054 w 1233054"/>
              <a:gd name="connsiteY0" fmla="*/ 0 h 350067"/>
              <a:gd name="connsiteX1" fmla="*/ 775854 w 1233054"/>
              <a:gd name="connsiteY1" fmla="*/ 346364 h 350067"/>
              <a:gd name="connsiteX2" fmla="*/ 0 w 1233054"/>
              <a:gd name="connsiteY2" fmla="*/ 152400 h 35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3054" h="350067">
                <a:moveTo>
                  <a:pt x="1233054" y="0"/>
                </a:moveTo>
                <a:cubicBezTo>
                  <a:pt x="1107208" y="160482"/>
                  <a:pt x="981363" y="320964"/>
                  <a:pt x="775854" y="346364"/>
                </a:cubicBezTo>
                <a:cubicBezTo>
                  <a:pt x="570345" y="371764"/>
                  <a:pt x="285172" y="262082"/>
                  <a:pt x="0" y="152400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Arrow Connector 49"/>
          <p:cNvCxnSpPr>
            <a:stCxn id="49" idx="1"/>
          </p:cNvCxnSpPr>
          <p:nvPr/>
        </p:nvCxnSpPr>
        <p:spPr bwMode="auto">
          <a:xfrm flipH="1" flipV="1">
            <a:off x="6192985" y="5995793"/>
            <a:ext cx="916128" cy="5411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9382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6" grpId="0"/>
      <p:bldP spid="35" grpId="0" animBg="1"/>
      <p:bldP spid="42" grpId="0" animBg="1"/>
      <p:bldP spid="45" grpId="0" animBg="1"/>
      <p:bldP spid="47" grpId="0" animBg="1"/>
      <p:bldP spid="49" grpId="0" animBg="1"/>
      <p:bldP spid="15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205520"/>
            <a:ext cx="8301194" cy="914400"/>
          </a:xfrm>
        </p:spPr>
        <p:txBody>
          <a:bodyPr/>
          <a:lstStyle/>
          <a:p>
            <a:r>
              <a:rPr lang="en-GB" sz="3000" dirty="0" smtClean="0"/>
              <a:t>Translating statements with predicates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1210531" y="2878099"/>
            <a:ext cx="62893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GB" sz="2400" b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245135" y="2197919"/>
            <a:ext cx="0" cy="2374081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1192938" y="3771471"/>
            <a:ext cx="5693643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182823" y="2328012"/>
            <a:ext cx="2012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 smtClean="0"/>
              <a:t>Stmt</a:t>
            </a:r>
            <a:endParaRPr lang="en-GB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318156" y="2331162"/>
            <a:ext cx="3768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err="1" smtClean="0"/>
              <a:t>Stmt</a:t>
            </a:r>
            <a:r>
              <a:rPr lang="en-GB" sz="2400" dirty="0" smtClean="0"/>
              <a:t>, </a:t>
            </a:r>
            <a:r>
              <a:rPr lang="en-GB" sz="2400" b="1" dirty="0" smtClean="0"/>
              <a:t>P</a:t>
            </a:r>
            <a:r>
              <a:rPr lang="en-GB" sz="2400" dirty="0" smtClean="0"/>
              <a:t>)</a:t>
            </a:r>
            <a:endParaRPr lang="en-GB" sz="2400" b="1" dirty="0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1192938" y="2878099"/>
            <a:ext cx="5739818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1192938" y="2822674"/>
            <a:ext cx="5739813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318156" y="2902663"/>
            <a:ext cx="349915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translate(</a:t>
            </a:r>
            <a:r>
              <a:rPr lang="en-GB" sz="2400" b="1" dirty="0" smtClean="0"/>
              <a:t>S</a:t>
            </a:r>
            <a:r>
              <a:rPr lang="en-GB" sz="2400" dirty="0" smtClean="0"/>
              <a:t>, </a:t>
            </a:r>
            <a:r>
              <a:rPr lang="en-GB" sz="2400" b="1" dirty="0"/>
              <a:t>P</a:t>
            </a:r>
            <a:r>
              <a:rPr lang="en-GB" sz="2400" dirty="0" smtClean="0"/>
              <a:t>);</a:t>
            </a:r>
          </a:p>
          <a:p>
            <a:r>
              <a:rPr lang="en-GB" sz="2400" dirty="0" smtClean="0"/>
              <a:t>translate(</a:t>
            </a:r>
            <a:r>
              <a:rPr lang="en-GB" sz="2400" b="1" dirty="0"/>
              <a:t>T</a:t>
            </a:r>
            <a:r>
              <a:rPr lang="en-GB" sz="2400" dirty="0" smtClean="0"/>
              <a:t>, </a:t>
            </a:r>
            <a:r>
              <a:rPr lang="en-GB" sz="2400" b="1" dirty="0"/>
              <a:t>P</a:t>
            </a:r>
            <a:r>
              <a:rPr lang="en-GB" sz="2400" dirty="0" smtClean="0"/>
              <a:t>);</a:t>
            </a:r>
            <a:endParaRPr lang="en-GB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192938" y="3847236"/>
            <a:ext cx="204353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barrier();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18154" y="3870469"/>
            <a:ext cx="349915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barrier(P$1, P$2);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62847" y="5148723"/>
            <a:ext cx="4346862" cy="1200329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barrier</a:t>
            </a:r>
            <a:r>
              <a:rPr lang="en-GB" sz="2400" dirty="0" smtClean="0"/>
              <a:t> now takes parameters determining whether the threads are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enabled</a:t>
            </a:r>
            <a:endParaRPr lang="en-GB" sz="2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 flipH="1" flipV="1">
            <a:off x="4655127" y="4308901"/>
            <a:ext cx="412603" cy="83982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300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predicated LOG_READ_A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623455" y="2466114"/>
            <a:ext cx="8132618" cy="30469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LOG_READ_A(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 enabled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if(enabled)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if(*) {</a:t>
            </a: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  READ_HAS_OCCURRED_A = true;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 READ_OFFSET_A = offset;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GB" sz="2400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en-GB" sz="2400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93619" y="5765185"/>
            <a:ext cx="3796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LOG_WRITE_A</a:t>
            </a:r>
            <a:r>
              <a:rPr lang="en-GB" sz="2400" dirty="0" smtClean="0"/>
              <a:t> is similar</a:t>
            </a:r>
            <a:endParaRPr lang="en-GB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4031673" y="1385455"/>
            <a:ext cx="2701636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Records whether first thread is enabled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5846619" y="4441746"/>
            <a:ext cx="2701636" cy="132343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If first thread is not enabled it does not execute the read, thus there is nothing to log</a:t>
            </a:r>
            <a:endParaRPr lang="en-GB" dirty="0"/>
          </a:p>
        </p:txBody>
      </p:sp>
      <p:sp>
        <p:nvSpPr>
          <p:cNvPr id="7" name="Freeform 6"/>
          <p:cNvSpPr/>
          <p:nvPr/>
        </p:nvSpPr>
        <p:spPr bwMode="auto">
          <a:xfrm>
            <a:off x="3491345" y="3089564"/>
            <a:ext cx="4285797" cy="1357745"/>
          </a:xfrm>
          <a:custGeom>
            <a:avLst/>
            <a:gdLst>
              <a:gd name="connsiteX0" fmla="*/ 4156364 w 4285797"/>
              <a:gd name="connsiteY0" fmla="*/ 1357745 h 1357745"/>
              <a:gd name="connsiteX1" fmla="*/ 3768437 w 4285797"/>
              <a:gd name="connsiteY1" fmla="*/ 471054 h 1357745"/>
              <a:gd name="connsiteX2" fmla="*/ 0 w 4285797"/>
              <a:gd name="connsiteY2" fmla="*/ 0 h 1357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85797" h="1357745">
                <a:moveTo>
                  <a:pt x="4156364" y="1357745"/>
                </a:moveTo>
                <a:cubicBezTo>
                  <a:pt x="4308764" y="1027545"/>
                  <a:pt x="4461164" y="697345"/>
                  <a:pt x="3768437" y="471054"/>
                </a:cubicBezTo>
                <a:cubicBezTo>
                  <a:pt x="3075710" y="244763"/>
                  <a:pt x="1537855" y="122381"/>
                  <a:pt x="0" y="0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5056909" y="2093341"/>
            <a:ext cx="13855" cy="372773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599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9092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predicated CHECK_WRITE_A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318657" y="2428773"/>
            <a:ext cx="8659091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void CHECK_WRITE_A(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 enabled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offset) {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assert(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enabled &amp;&amp;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WRITE_HAS_OCCURRED_A =&gt;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      WRITE_OFFSET_A !=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offset);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  assert(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enabled &amp;&amp;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READ_HAS_OCCURRED_A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=&gt;</a:t>
            </a: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READ_OFFSET_A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offset);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GB" sz="2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8469" y="5956351"/>
            <a:ext cx="4024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urier New" pitchFamily="49" charset="0"/>
                <a:cs typeface="Courier New" pitchFamily="49" charset="0"/>
              </a:rPr>
              <a:t>CHECK_READ_A</a:t>
            </a:r>
            <a:r>
              <a:rPr lang="en-GB" sz="2400" dirty="0"/>
              <a:t> </a:t>
            </a:r>
            <a:r>
              <a:rPr lang="en-GB" sz="2400" dirty="0" smtClean="0"/>
              <a:t>is similar</a:t>
            </a:r>
            <a:endParaRPr lang="en-GB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1055" y="1349419"/>
            <a:ext cx="3075709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Records whether second thread is enabled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5306291" y="2057305"/>
            <a:ext cx="13855" cy="372773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1482439" y="5038325"/>
            <a:ext cx="5597233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If second thread is not enabled it did not execute the write, thus there is nothing to check</a:t>
            </a:r>
            <a:endParaRPr lang="en-GB" dirty="0"/>
          </a:p>
        </p:txBody>
      </p:sp>
      <p:sp>
        <p:nvSpPr>
          <p:cNvPr id="4" name="Freeform 3"/>
          <p:cNvSpPr/>
          <p:nvPr/>
        </p:nvSpPr>
        <p:spPr bwMode="auto">
          <a:xfrm>
            <a:off x="1822507" y="3906982"/>
            <a:ext cx="505057" cy="1149927"/>
          </a:xfrm>
          <a:custGeom>
            <a:avLst/>
            <a:gdLst>
              <a:gd name="connsiteX0" fmla="*/ 505057 w 505057"/>
              <a:gd name="connsiteY0" fmla="*/ 1149927 h 1149927"/>
              <a:gd name="connsiteX1" fmla="*/ 6293 w 505057"/>
              <a:gd name="connsiteY1" fmla="*/ 429491 h 1149927"/>
              <a:gd name="connsiteX2" fmla="*/ 269529 w 505057"/>
              <a:gd name="connsiteY2" fmla="*/ 0 h 114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5057" h="1149927">
                <a:moveTo>
                  <a:pt x="505057" y="1149927"/>
                </a:moveTo>
                <a:cubicBezTo>
                  <a:pt x="275302" y="885536"/>
                  <a:pt x="45548" y="621145"/>
                  <a:pt x="6293" y="429491"/>
                </a:cubicBezTo>
                <a:cubicBezTo>
                  <a:pt x="-32962" y="237836"/>
                  <a:pt x="118283" y="118918"/>
                  <a:pt x="269529" y="0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 bwMode="auto">
          <a:xfrm>
            <a:off x="1438820" y="3186545"/>
            <a:ext cx="667071" cy="1870364"/>
          </a:xfrm>
          <a:custGeom>
            <a:avLst/>
            <a:gdLst>
              <a:gd name="connsiteX0" fmla="*/ 597798 w 667071"/>
              <a:gd name="connsiteY0" fmla="*/ 1870364 h 1870364"/>
              <a:gd name="connsiteX1" fmla="*/ 112889 w 667071"/>
              <a:gd name="connsiteY1" fmla="*/ 1330037 h 1870364"/>
              <a:gd name="connsiteX2" fmla="*/ 43616 w 667071"/>
              <a:gd name="connsiteY2" fmla="*/ 401782 h 1870364"/>
              <a:gd name="connsiteX3" fmla="*/ 667071 w 667071"/>
              <a:gd name="connsiteY3" fmla="*/ 0 h 1870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7071" h="1870364">
                <a:moveTo>
                  <a:pt x="597798" y="1870364"/>
                </a:moveTo>
                <a:cubicBezTo>
                  <a:pt x="401525" y="1722582"/>
                  <a:pt x="205253" y="1574801"/>
                  <a:pt x="112889" y="1330037"/>
                </a:cubicBezTo>
                <a:cubicBezTo>
                  <a:pt x="20525" y="1085273"/>
                  <a:pt x="-48748" y="623455"/>
                  <a:pt x="43616" y="401782"/>
                </a:cubicBezTo>
                <a:cubicBezTo>
                  <a:pt x="135980" y="180109"/>
                  <a:pt x="401525" y="90054"/>
                  <a:pt x="667071" y="0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8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9" grpId="0" animBg="1"/>
      <p:bldP spid="4" grpId="0" animBg="1"/>
      <p:bldP spid="11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Implementing barrier with predicates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309117" y="1414446"/>
            <a:ext cx="7356765" cy="33547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void barrier(bool enabled$1, bool enabled$2) {</a:t>
            </a:r>
          </a:p>
          <a:p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assert(enabled$1 == enabled$2);</a:t>
            </a:r>
          </a:p>
          <a:p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if(!enabled$1) {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 return;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endParaRPr lang="en-GB" sz="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// As before:</a:t>
            </a:r>
            <a:endParaRPr lang="en-GB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 assume(!READ_HAS_OCCURRED_A);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assume(!WRITE_HAS_OCCURRED_A);</a:t>
            </a:r>
          </a:p>
          <a:p>
            <a:r>
              <a:rPr lang="en-GB" b="1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// Do this for every array</a:t>
            </a:r>
            <a:endParaRPr lang="en-GB" b="1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85944" y="2224073"/>
            <a:ext cx="3600884" cy="156966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threads must agree on whether they are enabled – otherwise we have </a:t>
            </a:r>
            <a:r>
              <a:rPr lang="en-GB" sz="2400" b="1" dirty="0" smtClean="0">
                <a:solidFill>
                  <a:srgbClr val="FF0000"/>
                </a:solidFill>
              </a:rPr>
              <a:t>barrier divergence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 bwMode="auto">
          <a:xfrm flipH="1" flipV="1">
            <a:off x="3786188" y="2100248"/>
            <a:ext cx="1599756" cy="90865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318198" y="5031151"/>
            <a:ext cx="3762820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barrier</a:t>
            </a:r>
            <a:r>
              <a:rPr lang="en-GB" sz="2400" dirty="0" smtClean="0"/>
              <a:t> does nothing if the threads are not enabled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63666" y="2414573"/>
            <a:ext cx="607847" cy="3043238"/>
          </a:xfrm>
          <a:custGeom>
            <a:avLst/>
            <a:gdLst>
              <a:gd name="connsiteX0" fmla="*/ 250659 w 607847"/>
              <a:gd name="connsiteY0" fmla="*/ 3043238 h 3043238"/>
              <a:gd name="connsiteX1" fmla="*/ 79209 w 607847"/>
              <a:gd name="connsiteY1" fmla="*/ 2557463 h 3043238"/>
              <a:gd name="connsiteX2" fmla="*/ 36347 w 607847"/>
              <a:gd name="connsiteY2" fmla="*/ 457200 h 3043238"/>
              <a:gd name="connsiteX3" fmla="*/ 607847 w 607847"/>
              <a:gd name="connsiteY3" fmla="*/ 0 h 3043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847" h="3043238">
                <a:moveTo>
                  <a:pt x="250659" y="3043238"/>
                </a:moveTo>
                <a:cubicBezTo>
                  <a:pt x="182793" y="3015853"/>
                  <a:pt x="114928" y="2988469"/>
                  <a:pt x="79209" y="2557463"/>
                </a:cubicBezTo>
                <a:cubicBezTo>
                  <a:pt x="43490" y="2126457"/>
                  <a:pt x="-51759" y="883444"/>
                  <a:pt x="36347" y="457200"/>
                </a:cubicBezTo>
                <a:cubicBezTo>
                  <a:pt x="124453" y="30956"/>
                  <a:pt x="366150" y="15478"/>
                  <a:pt x="607847" y="0"/>
                </a:cubicBezTo>
              </a:path>
            </a:pathLst>
          </a:cu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171854" y="5031150"/>
            <a:ext cx="3179828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Otherwise it behaves as before</a:t>
            </a:r>
            <a:endParaRPr lang="en-GB" sz="24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 flipV="1">
            <a:off x="4943475" y="4271948"/>
            <a:ext cx="700088" cy="759202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7421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454" y="180689"/>
            <a:ext cx="5963210" cy="914400"/>
          </a:xfrm>
        </p:spPr>
        <p:txBody>
          <a:bodyPr/>
          <a:lstStyle/>
          <a:p>
            <a:r>
              <a:rPr lang="en-GB" sz="3400" dirty="0" smtClean="0"/>
              <a:t>Data races in GPU kernels</a:t>
            </a:r>
            <a:endParaRPr lang="en-GB" sz="34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40873"/>
            <a:ext cx="7855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data race</a:t>
            </a:r>
            <a:r>
              <a:rPr lang="en-GB" sz="2400" dirty="0" smtClean="0"/>
              <a:t> occurs if:</a:t>
            </a:r>
            <a:endParaRPr lang="en-GB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62000" y="1902538"/>
            <a:ext cx="78555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2400" dirty="0" smtClean="0"/>
              <a:t>two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distinct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threads access the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same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memory location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at least one of the accesses is a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write</a:t>
            </a:r>
          </a:p>
          <a:p>
            <a:pPr marL="342900" indent="-342900">
              <a:buFontTx/>
              <a:buChar char="-"/>
            </a:pPr>
            <a:r>
              <a:rPr lang="en-GB" sz="2400" dirty="0" smtClean="0"/>
              <a:t>the accesses are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not</a:t>
            </a:r>
            <a:r>
              <a:rPr lang="en-GB" sz="24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GB" sz="2400" dirty="0" smtClean="0"/>
              <a:t>separated by a barrier synchronisation operation</a:t>
            </a:r>
            <a:endParaRPr lang="en-GB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73237" y="4068541"/>
            <a:ext cx="2729345" cy="46166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More on this later</a:t>
            </a:r>
            <a:endParaRPr lang="en-GB" sz="24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6456218" y="3449782"/>
            <a:ext cx="83127" cy="618759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390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55875"/>
            <a:ext cx="8301194" cy="914400"/>
          </a:xfrm>
        </p:spPr>
        <p:txBody>
          <a:bodyPr/>
          <a:lstStyle/>
          <a:p>
            <a:r>
              <a:rPr lang="en-GB" sz="3000" dirty="0" smtClean="0"/>
              <a:t>Worked example with conditionals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91417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2606" y="138550"/>
            <a:ext cx="7453758" cy="914400"/>
          </a:xfrm>
        </p:spPr>
        <p:txBody>
          <a:bodyPr/>
          <a:lstStyle/>
          <a:p>
            <a:r>
              <a:rPr lang="en-GB" sz="3400" dirty="0" smtClean="0"/>
              <a:t>Find out more</a:t>
            </a:r>
            <a:endParaRPr lang="en-GB" sz="3400" dirty="0"/>
          </a:p>
        </p:txBody>
      </p:sp>
      <p:sp>
        <p:nvSpPr>
          <p:cNvPr id="24" name="TextBox 23"/>
          <p:cNvSpPr txBox="1"/>
          <p:nvPr/>
        </p:nvSpPr>
        <p:spPr>
          <a:xfrm>
            <a:off x="581885" y="1406434"/>
            <a:ext cx="783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Check out: </a:t>
            </a:r>
            <a:r>
              <a:rPr lang="en-GB" sz="2400" dirty="0" err="1" smtClean="0"/>
              <a:t>GPUVerify</a:t>
            </a:r>
            <a:r>
              <a:rPr lang="en-GB" sz="2400" dirty="0" smtClean="0"/>
              <a:t>: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011390" y="1967189"/>
            <a:ext cx="783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http://multicore.doc.ic.ac.uk/tools/GPUVerify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1884" y="2558172"/>
            <a:ext cx="783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My web page: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25245" y="3116822"/>
            <a:ext cx="783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http://www.doc.ic.ac.uk/~afd</a:t>
            </a:r>
            <a:endParaRPr lang="en-GB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80642" y="4359329"/>
            <a:ext cx="783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http://multicore.doc.ic.ac.uk</a:t>
            </a:r>
            <a:endParaRPr lang="en-GB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81883" y="3708056"/>
            <a:ext cx="78364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My group’s page: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81885" y="5083620"/>
            <a:ext cx="78364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If you would like to talk about doing a PhD at Imperial, please email me: </a:t>
            </a:r>
            <a:r>
              <a:rPr lang="en-GB" sz="2400" b="1" dirty="0" smtClean="0"/>
              <a:t>afd@imperial.ac.uk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11667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340" y="48485"/>
            <a:ext cx="8458200" cy="914400"/>
          </a:xfrm>
        </p:spPr>
        <p:txBody>
          <a:bodyPr/>
          <a:lstStyle/>
          <a:p>
            <a:r>
              <a:rPr lang="en-GB" dirty="0" smtClean="0"/>
              <a:t>Bibliography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4" y="921310"/>
            <a:ext cx="8326583" cy="5673454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From my group:</a:t>
            </a:r>
          </a:p>
          <a:p>
            <a:r>
              <a:rPr lang="en-GB" sz="2000" dirty="0" smtClean="0"/>
              <a:t>A. Betts, N. Chong, A. Donaldson, S. </a:t>
            </a:r>
            <a:r>
              <a:rPr lang="en-GB" sz="2000" dirty="0" err="1" smtClean="0"/>
              <a:t>Qadeer</a:t>
            </a:r>
            <a:r>
              <a:rPr lang="en-GB" sz="2000" dirty="0" smtClean="0"/>
              <a:t>, P. Thomson, </a:t>
            </a:r>
            <a:r>
              <a:rPr lang="en-GB" sz="2000" i="1" dirty="0" err="1" smtClean="0"/>
              <a:t>GPUVerify</a:t>
            </a:r>
            <a:r>
              <a:rPr lang="en-GB" sz="2000" i="1" dirty="0" smtClean="0"/>
              <a:t>, a Verifier for GPU Kernels</a:t>
            </a:r>
            <a:r>
              <a:rPr lang="en-GB" sz="2000" dirty="0" smtClean="0"/>
              <a:t>, OOPSLA 2012</a:t>
            </a:r>
          </a:p>
          <a:p>
            <a:r>
              <a:rPr lang="en-GB" sz="2000" dirty="0" smtClean="0"/>
              <a:t>P. </a:t>
            </a:r>
            <a:r>
              <a:rPr lang="en-GB" sz="2000" dirty="0" err="1" smtClean="0"/>
              <a:t>Collingbourne</a:t>
            </a:r>
            <a:r>
              <a:rPr lang="en-GB" sz="2000" dirty="0" smtClean="0"/>
              <a:t>, A. Donaldson, J. </a:t>
            </a:r>
            <a:r>
              <a:rPr lang="en-GB" sz="2000" dirty="0" err="1" smtClean="0"/>
              <a:t>Ketema</a:t>
            </a:r>
            <a:r>
              <a:rPr lang="en-GB" sz="2000" dirty="0" smtClean="0"/>
              <a:t>, S. </a:t>
            </a:r>
            <a:r>
              <a:rPr lang="en-GB" sz="2000" dirty="0" err="1" smtClean="0"/>
              <a:t>Qadeer</a:t>
            </a:r>
            <a:r>
              <a:rPr lang="en-GB" sz="2000" dirty="0" smtClean="0"/>
              <a:t>, </a:t>
            </a:r>
            <a:r>
              <a:rPr lang="en-GB" sz="2000" i="1" dirty="0" smtClean="0"/>
              <a:t>Interleaving and Lock-Step Semantics for Analysis and Verification of GPU Kernels</a:t>
            </a:r>
            <a:r>
              <a:rPr lang="en-GB" sz="2000" dirty="0" smtClean="0"/>
              <a:t>, ESOP 2013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 smtClean="0"/>
              <a:t>University of Utah:</a:t>
            </a:r>
          </a:p>
          <a:p>
            <a:r>
              <a:rPr lang="en-GB" sz="2000" dirty="0" smtClean="0"/>
              <a:t>G. Li, G. </a:t>
            </a:r>
            <a:r>
              <a:rPr lang="en-GB" sz="2000" dirty="0" err="1" smtClean="0"/>
              <a:t>Gopalakrishnan</a:t>
            </a:r>
            <a:r>
              <a:rPr lang="en-GB" sz="2000" dirty="0" smtClean="0"/>
              <a:t>, </a:t>
            </a:r>
            <a:r>
              <a:rPr lang="en-GB" sz="2000" i="1" dirty="0" smtClean="0"/>
              <a:t>Scalable SMT-Based Verification of GPU Kernel Functions</a:t>
            </a:r>
            <a:r>
              <a:rPr lang="en-GB" sz="2000" dirty="0" smtClean="0"/>
              <a:t>, FSE 2010</a:t>
            </a:r>
          </a:p>
          <a:p>
            <a:r>
              <a:rPr lang="en-GB" sz="2000" dirty="0" smtClean="0"/>
              <a:t>G. Li, P. Li, G. </a:t>
            </a:r>
            <a:r>
              <a:rPr lang="en-GB" sz="2000" dirty="0" err="1" smtClean="0"/>
              <a:t>Sawaya</a:t>
            </a:r>
            <a:r>
              <a:rPr lang="en-GB" sz="2000" dirty="0" smtClean="0"/>
              <a:t>, G. </a:t>
            </a:r>
            <a:r>
              <a:rPr lang="en-GB" sz="2000" dirty="0" err="1" smtClean="0"/>
              <a:t>Gopalakrishnan</a:t>
            </a:r>
            <a:r>
              <a:rPr lang="en-GB" sz="2000" dirty="0" smtClean="0"/>
              <a:t>, I. </a:t>
            </a:r>
            <a:r>
              <a:rPr lang="en-GB" sz="2000" dirty="0" err="1" smtClean="0"/>
              <a:t>Ghosh</a:t>
            </a:r>
            <a:r>
              <a:rPr lang="en-GB" sz="2000" dirty="0" smtClean="0"/>
              <a:t>, S. </a:t>
            </a:r>
            <a:r>
              <a:rPr lang="en-GB" sz="2000" dirty="0" err="1" smtClean="0"/>
              <a:t>Rajan</a:t>
            </a:r>
            <a:r>
              <a:rPr lang="en-GB" sz="2000" dirty="0" smtClean="0"/>
              <a:t>, </a:t>
            </a:r>
            <a:r>
              <a:rPr lang="en-GB" sz="2000" i="1" dirty="0" smtClean="0"/>
              <a:t>GKLEE: </a:t>
            </a:r>
            <a:r>
              <a:rPr lang="en-GB" sz="2000" i="1" dirty="0" err="1" smtClean="0"/>
              <a:t>Concolic</a:t>
            </a:r>
            <a:r>
              <a:rPr lang="en-GB" sz="2000" i="1" dirty="0" smtClean="0"/>
              <a:t> Verification and Test Generation for GPUs</a:t>
            </a:r>
            <a:r>
              <a:rPr lang="en-GB" sz="2000" dirty="0" smtClean="0"/>
              <a:t>, </a:t>
            </a:r>
            <a:r>
              <a:rPr lang="en-GB" sz="2000" dirty="0" err="1" smtClean="0"/>
              <a:t>PPoPP</a:t>
            </a:r>
            <a:r>
              <a:rPr lang="en-GB" sz="2000" dirty="0" smtClean="0"/>
              <a:t> 2012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 smtClean="0"/>
              <a:t>University of California, San Diego</a:t>
            </a:r>
          </a:p>
          <a:p>
            <a:r>
              <a:rPr lang="en-GB" sz="2000" dirty="0" smtClean="0"/>
              <a:t>A. Leung</a:t>
            </a:r>
            <a:r>
              <a:rPr lang="en-GB" sz="2000" dirty="0"/>
              <a:t>, </a:t>
            </a:r>
            <a:r>
              <a:rPr lang="en-GB" sz="2000" dirty="0" smtClean="0"/>
              <a:t>M. </a:t>
            </a:r>
            <a:r>
              <a:rPr lang="en-GB" sz="2000" dirty="0"/>
              <a:t>Gupta, </a:t>
            </a:r>
            <a:r>
              <a:rPr lang="en-GB" sz="2000" dirty="0" smtClean="0"/>
              <a:t>Y. </a:t>
            </a:r>
            <a:r>
              <a:rPr lang="en-GB" sz="2000" dirty="0" err="1"/>
              <a:t>Agarwal</a:t>
            </a:r>
            <a:r>
              <a:rPr lang="en-GB" sz="2000" dirty="0"/>
              <a:t>, </a:t>
            </a:r>
            <a:r>
              <a:rPr lang="en-GB" sz="2000" dirty="0" smtClean="0"/>
              <a:t>R. Gupta</a:t>
            </a:r>
            <a:r>
              <a:rPr lang="en-GB" sz="2000" dirty="0"/>
              <a:t>, </a:t>
            </a:r>
            <a:r>
              <a:rPr lang="en-GB" sz="2000" dirty="0" smtClean="0"/>
              <a:t>R. </a:t>
            </a:r>
            <a:r>
              <a:rPr lang="en-GB" sz="2000" dirty="0" err="1"/>
              <a:t>Jhala</a:t>
            </a:r>
            <a:r>
              <a:rPr lang="en-GB" sz="2000" dirty="0"/>
              <a:t>, </a:t>
            </a:r>
            <a:r>
              <a:rPr lang="en-GB" sz="2000" dirty="0" smtClean="0"/>
              <a:t>S. Lerner, </a:t>
            </a:r>
            <a:r>
              <a:rPr lang="en-GB" sz="2000" i="1" dirty="0" smtClean="0"/>
              <a:t>Verifying </a:t>
            </a:r>
            <a:r>
              <a:rPr lang="en-GB" sz="2000" i="1" dirty="0"/>
              <a:t>GPU </a:t>
            </a:r>
            <a:r>
              <a:rPr lang="en-GB" sz="2000" i="1" dirty="0" smtClean="0"/>
              <a:t>Kernels </a:t>
            </a:r>
            <a:r>
              <a:rPr lang="en-GB" sz="2000" i="1" dirty="0"/>
              <a:t>by </a:t>
            </a:r>
            <a:r>
              <a:rPr lang="en-GB" sz="2000" i="1" dirty="0" smtClean="0"/>
              <a:t>Test Amplification</a:t>
            </a:r>
            <a:r>
              <a:rPr lang="en-GB" sz="2000" dirty="0"/>
              <a:t>. PLDI </a:t>
            </a:r>
            <a:r>
              <a:rPr lang="en-GB" sz="2000" dirty="0" smtClean="0"/>
              <a:t>2012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536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370" y="2528442"/>
            <a:ext cx="6130636" cy="914400"/>
          </a:xfrm>
        </p:spPr>
        <p:txBody>
          <a:bodyPr/>
          <a:lstStyle/>
          <a:p>
            <a:r>
              <a:rPr lang="en-GB" dirty="0" smtClean="0"/>
              <a:t>Thank you for your attention!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77091" y="512618"/>
            <a:ext cx="8575964" cy="120534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42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41301" y="748140"/>
            <a:ext cx="8805718" cy="528127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638880" y="873653"/>
            <a:ext cx="5842575" cy="4349668"/>
          </a:xfrm>
          <a:prstGeom prst="rect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514" y="1083235"/>
            <a:ext cx="5389412" cy="4084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454" y="-54846"/>
            <a:ext cx="5963210" cy="914400"/>
          </a:xfrm>
        </p:spPr>
        <p:txBody>
          <a:bodyPr/>
          <a:lstStyle/>
          <a:p>
            <a:r>
              <a:rPr lang="en-GB" sz="3400" dirty="0" smtClean="0"/>
              <a:t>Data races in GPU kernels</a:t>
            </a:r>
            <a:endParaRPr lang="en-GB" sz="3400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988130" y="1510135"/>
            <a:ext cx="304800" cy="53340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2305630" y="1497435"/>
            <a:ext cx="431800" cy="53340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7" name="Group 16"/>
          <p:cNvGrpSpPr/>
          <p:nvPr/>
        </p:nvGrpSpPr>
        <p:grpSpPr>
          <a:xfrm>
            <a:off x="2229430" y="2030835"/>
            <a:ext cx="152400" cy="165100"/>
            <a:chOff x="647700" y="2705100"/>
            <a:chExt cx="152400" cy="165100"/>
          </a:xfrm>
        </p:grpSpPr>
        <p:cxnSp>
          <p:nvCxnSpPr>
            <p:cNvPr id="13" name="Straight Connector 12"/>
            <p:cNvCxnSpPr/>
            <p:nvPr/>
          </p:nvCxnSpPr>
          <p:spPr bwMode="auto">
            <a:xfrm>
              <a:off x="647700" y="2705100"/>
              <a:ext cx="152400" cy="165100"/>
            </a:xfrm>
            <a:prstGeom prst="line">
              <a:avLst/>
            </a:prstGeom>
            <a:solidFill>
              <a:srgbClr val="FFFF99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H="1">
              <a:off x="647700" y="2705100"/>
              <a:ext cx="152400" cy="165100"/>
            </a:xfrm>
            <a:prstGeom prst="line">
              <a:avLst/>
            </a:prstGeom>
            <a:solidFill>
              <a:srgbClr val="FFFF99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2" name="Straight Arrow Connector 21"/>
          <p:cNvCxnSpPr/>
          <p:nvPr/>
        </p:nvCxnSpPr>
        <p:spPr bwMode="auto">
          <a:xfrm flipV="1">
            <a:off x="6293410" y="1461070"/>
            <a:ext cx="660400" cy="146050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6293410" y="1594420"/>
            <a:ext cx="736600" cy="1467427"/>
          </a:xfrm>
          <a:prstGeom prst="straightConnector1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4" name="Group 23"/>
          <p:cNvGrpSpPr/>
          <p:nvPr/>
        </p:nvGrpSpPr>
        <p:grpSpPr>
          <a:xfrm>
            <a:off x="6953810" y="1378520"/>
            <a:ext cx="152400" cy="165100"/>
            <a:chOff x="647700" y="2705100"/>
            <a:chExt cx="152400" cy="165100"/>
          </a:xfrm>
        </p:grpSpPr>
        <p:cxnSp>
          <p:nvCxnSpPr>
            <p:cNvPr id="25" name="Straight Connector 24"/>
            <p:cNvCxnSpPr/>
            <p:nvPr/>
          </p:nvCxnSpPr>
          <p:spPr bwMode="auto">
            <a:xfrm>
              <a:off x="647700" y="2705100"/>
              <a:ext cx="152400" cy="165100"/>
            </a:xfrm>
            <a:prstGeom prst="line">
              <a:avLst/>
            </a:prstGeom>
            <a:solidFill>
              <a:srgbClr val="FFFF99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 flipH="1">
              <a:off x="647700" y="2705100"/>
              <a:ext cx="152400" cy="165100"/>
            </a:xfrm>
            <a:prstGeom prst="line">
              <a:avLst/>
            </a:prstGeom>
            <a:solidFill>
              <a:srgbClr val="FFFF99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95830" y="1206992"/>
            <a:ext cx="1543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Intra-group data race</a:t>
            </a:r>
            <a:endParaRPr lang="en-GB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7580633" y="1115782"/>
            <a:ext cx="1849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Inter-group data race</a:t>
            </a:r>
            <a:endParaRPr lang="en-GB" i="1" dirty="0"/>
          </a:p>
        </p:txBody>
      </p:sp>
      <p:sp>
        <p:nvSpPr>
          <p:cNvPr id="2051" name="TextBox 2050"/>
          <p:cNvSpPr txBox="1"/>
          <p:nvPr/>
        </p:nvSpPr>
        <p:spPr>
          <a:xfrm>
            <a:off x="241300" y="5361871"/>
            <a:ext cx="542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Lead to </a:t>
            </a:r>
            <a:r>
              <a:rPr lang="en-GB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all kinds of problems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!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9009" y="5846513"/>
            <a:ext cx="8390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Almost always </a:t>
            </a:r>
            <a:r>
              <a:rPr lang="en-GB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accidental</a:t>
            </a:r>
            <a:r>
              <a:rPr lang="en-GB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GB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unwanted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: data races in GPU kernels are not usually benign 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80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2051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454" y="180689"/>
            <a:ext cx="5963210" cy="914400"/>
          </a:xfrm>
        </p:spPr>
        <p:txBody>
          <a:bodyPr/>
          <a:lstStyle/>
          <a:p>
            <a:r>
              <a:rPr lang="en-GB" sz="3400" dirty="0" smtClean="0"/>
              <a:t>Data races in GPU kernels</a:t>
            </a:r>
            <a:endParaRPr lang="en-GB" sz="34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537858"/>
            <a:ext cx="7855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shall look at a technique for analysing whether a GPU kernel can exhibit data races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2548689"/>
            <a:ext cx="7855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shall restrict attention to </a:t>
            </a:r>
            <a:r>
              <a:rPr lang="en-GB" sz="2400" b="1" dirty="0" smtClean="0">
                <a:solidFill>
                  <a:schemeClr val="bg1">
                    <a:lumMod val="75000"/>
                  </a:schemeClr>
                </a:solidFill>
              </a:rPr>
              <a:t>intra-group</a:t>
            </a:r>
            <a:r>
              <a:rPr lang="en-GB" sz="2400" dirty="0" smtClean="0"/>
              <a:t> data races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296284"/>
            <a:ext cx="78555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Henceforth, let’s assume that all threads are in the same group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3187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2" y="200889"/>
            <a:ext cx="8401485" cy="935182"/>
          </a:xfrm>
        </p:spPr>
        <p:txBody>
          <a:bodyPr/>
          <a:lstStyle/>
          <a:p>
            <a:r>
              <a:rPr lang="en-GB" sz="3400" dirty="0" smtClean="0"/>
              <a:t>GPU kernel example</a:t>
            </a:r>
            <a:endParaRPr lang="en-GB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51" y="2682877"/>
            <a:ext cx="8132618" cy="1828366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__kernel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void</a:t>
            </a:r>
          </a:p>
          <a:p>
            <a:pPr marL="0" indent="0">
              <a:buNone/>
            </a:pP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add_neighbour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(                          ) {</a:t>
            </a:r>
          </a:p>
          <a:p>
            <a:pPr marL="0" indent="0"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] =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] + A[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tid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+ offset];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172098" y="4211208"/>
            <a:ext cx="3271839" cy="445140"/>
          </a:xfrm>
          <a:prstGeom prst="roundRect">
            <a:avLst/>
          </a:prstGeom>
          <a:solidFill>
            <a:schemeClr val="tx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>
              <a:ln>
                <a:noFill/>
              </a:ln>
              <a:solidFill>
                <a:schemeClr val="bg2"/>
              </a:solidFill>
              <a:effectLst/>
              <a:latin typeface="Arial" pitchFamily="-111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0675" y="4194682"/>
            <a:ext cx="3243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Read/write data race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H="1" flipV="1">
            <a:off x="1700645" y="3854016"/>
            <a:ext cx="1457325" cy="357192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3929495" y="3854016"/>
            <a:ext cx="571500" cy="357192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Content Placeholder 2"/>
          <p:cNvSpPr txBox="1">
            <a:spLocks/>
          </p:cNvSpPr>
          <p:nvPr/>
        </p:nvSpPr>
        <p:spPr bwMode="auto">
          <a:xfrm>
            <a:off x="2866762" y="3078597"/>
            <a:ext cx="2648615" cy="45676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__local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* A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5224862" y="3078597"/>
            <a:ext cx="2262219" cy="456766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75000"/>
              <a:buFont typeface="Wingdings" pitchFamily="2" charset="2"/>
              <a:buChar char="n"/>
              <a:defRPr sz="2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•"/>
              <a:defRPr sz="16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bg2"/>
                </a:solidFill>
                <a:effectLst/>
                <a:latin typeface="Arial" pitchFamily="34" charset="0"/>
                <a:ea typeface="ＭＳ Ｐゴシック" pitchFamily="-111" charset="-128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pitchFamily="-111" charset="-128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2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200" b="1" dirty="0" smtClean="0">
                <a:latin typeface="Courier New" pitchFamily="49" charset="0"/>
                <a:cs typeface="Courier New" pitchFamily="49" charset="0"/>
              </a:rPr>
              <a:t> offset</a:t>
            </a:r>
            <a:endParaRPr lang="en-GB" sz="2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1" y="1371599"/>
            <a:ext cx="3075708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Indicates that function is the kernel’s entry point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808017" y="1371598"/>
            <a:ext cx="2745617" cy="101566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Indicates that </a:t>
            </a:r>
            <a:r>
              <a:rPr lang="en-GB" b="1" dirty="0" smtClean="0"/>
              <a:t>A</a:t>
            </a:r>
            <a:r>
              <a:rPr lang="en-GB" dirty="0" smtClean="0"/>
              <a:t> is an array stored in group’s local memory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16071" y="4855364"/>
            <a:ext cx="2741900" cy="7078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Built-in variable which contains thread’s id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416069" y="5834253"/>
            <a:ext cx="6137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All threads execute </a:t>
            </a:r>
            <a:r>
              <a:rPr lang="en-GB" sz="2400" b="1" dirty="0" err="1" smtClean="0"/>
              <a:t>add_neighbour</a:t>
            </a:r>
            <a:r>
              <a:rPr lang="en-GB" sz="2400" dirty="0" smtClean="0"/>
              <a:t> – host specifies how many threads should run</a:t>
            </a:r>
            <a:endParaRPr lang="en-GB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447728" y="4726072"/>
            <a:ext cx="44732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Syntax used here is (more or less) </a:t>
            </a:r>
            <a:r>
              <a:rPr lang="en-GB" sz="2200" dirty="0" err="1" smtClean="0"/>
              <a:t>OpenCL</a:t>
            </a:r>
            <a:r>
              <a:rPr lang="en-GB" sz="2200" dirty="0" smtClean="0"/>
              <a:t>, an industry standard for multicore computing</a:t>
            </a:r>
            <a:endParaRPr lang="en-GB" sz="2200" b="1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257300" y="2108061"/>
            <a:ext cx="0" cy="706578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H="1">
            <a:off x="3808017" y="2387261"/>
            <a:ext cx="578246" cy="780667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1409700" y="3911201"/>
            <a:ext cx="104775" cy="944164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3153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20" grpId="0"/>
      <p:bldP spid="21" grpId="0"/>
      <p:bldP spid="5" grpId="0" animBg="1"/>
      <p:bldP spid="18" grpId="0" animBg="1"/>
      <p:bldP spid="22" grpId="0" animBg="1"/>
      <p:bldP spid="23" grpId="0"/>
      <p:bldP spid="24" grpId="0"/>
    </p:bldLst>
  </p:timing>
</p:sld>
</file>

<file path=ppt/theme/theme1.xml><?xml version="1.0" encoding="utf-8"?>
<a:theme xmlns:a="http://schemas.openxmlformats.org/drawingml/2006/main" name="LectureOOP">
  <a:themeElements>
    <a:clrScheme name="">
      <a:dk1>
        <a:srgbClr val="000000"/>
      </a:dk1>
      <a:lt1>
        <a:srgbClr val="FFFFFF"/>
      </a:lt1>
      <a:dk2>
        <a:srgbClr val="3333FF"/>
      </a:dk2>
      <a:lt2>
        <a:srgbClr val="FFCC00"/>
      </a:lt2>
      <a:accent1>
        <a:srgbClr val="00CCCC"/>
      </a:accent1>
      <a:accent2>
        <a:srgbClr val="FFCC00"/>
      </a:accent2>
      <a:accent3>
        <a:srgbClr val="ADADFF"/>
      </a:accent3>
      <a:accent4>
        <a:srgbClr val="DADADA"/>
      </a:accent4>
      <a:accent5>
        <a:srgbClr val="AAE2E2"/>
      </a:accent5>
      <a:accent6>
        <a:srgbClr val="E7B900"/>
      </a:accent6>
      <a:hlink>
        <a:srgbClr val="CCCCFF"/>
      </a:hlink>
      <a:folHlink>
        <a:srgbClr val="CC99FF"/>
      </a:folHlink>
    </a:clrScheme>
    <a:fontScheme name="LectureOOP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>
            <a:ln>
              <a:noFill/>
            </a:ln>
            <a:solidFill>
              <a:schemeClr val="bg2"/>
            </a:solidFill>
            <a:effectLst/>
            <a:latin typeface="Arial" pitchFamily="-111" charset="0"/>
          </a:defRPr>
        </a:defPPr>
      </a:lstStyle>
    </a:spDef>
    <a:lnDef>
      <a:spPr bwMode="auto"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LectureOOP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OOP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OO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D:\emil\Work\Teaching\Software Engineering\SWEngDesignII\LectureOOP.pot</Template>
  <TotalTime>13969</TotalTime>
  <Words>4613</Words>
  <Application>Microsoft Office PowerPoint</Application>
  <PresentationFormat>On-screen Show (4:3)</PresentationFormat>
  <Paragraphs>822</Paragraphs>
  <Slides>63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LectureOOP</vt:lpstr>
      <vt:lpstr>PowerPoint Presentation</vt:lpstr>
      <vt:lpstr>Aims of this tutorial</vt:lpstr>
      <vt:lpstr>Graphics processing units (GPUs)</vt:lpstr>
      <vt:lpstr>Graphics processing units (GPUs)</vt:lpstr>
      <vt:lpstr>GPU-accelerated systems</vt:lpstr>
      <vt:lpstr>Data races in GPU kernels</vt:lpstr>
      <vt:lpstr>Data races in GPU kernels</vt:lpstr>
      <vt:lpstr>Data races in GPU kernels</vt:lpstr>
      <vt:lpstr>GPU kernel example</vt:lpstr>
      <vt:lpstr>Illustration of data race</vt:lpstr>
      <vt:lpstr>Illustrating the effects of a data race</vt:lpstr>
      <vt:lpstr>Barrier synchronisation</vt:lpstr>
      <vt:lpstr>Using barrier to avoid a data race</vt:lpstr>
      <vt:lpstr>Barrier divergence</vt:lpstr>
      <vt:lpstr>Barrier divergence</vt:lpstr>
      <vt:lpstr>GPUVerify: a verifier for GPU kernels</vt:lpstr>
      <vt:lpstr>GPUVerify architecture</vt:lpstr>
      <vt:lpstr>Demo!</vt:lpstr>
      <vt:lpstr>Verification technique</vt:lpstr>
      <vt:lpstr>Focussing data race analysis</vt:lpstr>
      <vt:lpstr>Reducing thread schedules</vt:lpstr>
      <vt:lpstr>Reducing thread schedules</vt:lpstr>
      <vt:lpstr>Any schedule will do!  For example:</vt:lpstr>
      <vt:lpstr>Reducing thread schedules</vt:lpstr>
      <vt:lpstr>Yes: just two threads will do!</vt:lpstr>
      <vt:lpstr>Is this sound?</vt:lpstr>
      <vt:lpstr>GPUVerify technique and tool</vt:lpstr>
      <vt:lpstr>Data race analysis for straight line kernels</vt:lpstr>
      <vt:lpstr>Data race analysis for straight line kernels</vt:lpstr>
      <vt:lpstr>Our aim</vt:lpstr>
      <vt:lpstr>Introducing two arbitrary threads</vt:lpstr>
      <vt:lpstr>Race checking instrumentation</vt:lpstr>
      <vt:lpstr>Example illustrating concepts so far:</vt:lpstr>
      <vt:lpstr>Duplicating local variable declarations</vt:lpstr>
      <vt:lpstr>Translating statements of K</vt:lpstr>
      <vt:lpstr>Translating statements of K (continued)</vt:lpstr>
      <vt:lpstr>Example so far:</vt:lpstr>
      <vt:lpstr>Implementing LOG_READ_A</vt:lpstr>
      <vt:lpstr>Implementing LOG_READ_A</vt:lpstr>
      <vt:lpstr>Implementing LOG_WRITE_A</vt:lpstr>
      <vt:lpstr>Implementing CHECK_READ_A</vt:lpstr>
      <vt:lpstr>Implementing CHECK_WRITE_A</vt:lpstr>
      <vt:lpstr>Initially, no reads or writes are logged</vt:lpstr>
      <vt:lpstr>Example including precondition</vt:lpstr>
      <vt:lpstr>Example restricted to LOG and CHECK calls</vt:lpstr>
      <vt:lpstr>Inlining all log and check calls</vt:lpstr>
      <vt:lpstr>Checking read from A[tid$1] against write to A[tid$2]</vt:lpstr>
      <vt:lpstr>Checking read from A[tid$1 + idx$1] against write to A[tid$2]</vt:lpstr>
      <vt:lpstr>Implementing barrier()</vt:lpstr>
      <vt:lpstr>Summary so far</vt:lpstr>
      <vt:lpstr>Worked example</vt:lpstr>
      <vt:lpstr>Handling loops and conditionals</vt:lpstr>
      <vt:lpstr>Handling loops and conditionals</vt:lpstr>
      <vt:lpstr>Translating statements with predicate</vt:lpstr>
      <vt:lpstr>Translating statements with predicates</vt:lpstr>
      <vt:lpstr>Translating statements with predicates</vt:lpstr>
      <vt:lpstr>Implementing predicated LOG_READ_A</vt:lpstr>
      <vt:lpstr>Implementing predicated CHECK_WRITE_A</vt:lpstr>
      <vt:lpstr>Implementing barrier with predicates</vt:lpstr>
      <vt:lpstr>Worked example with conditionals</vt:lpstr>
      <vt:lpstr>Find out more</vt:lpstr>
      <vt:lpstr>Bibliography</vt:lpstr>
      <vt:lpstr>Thank you for your attention!</vt:lpstr>
    </vt:vector>
  </TitlesOfParts>
  <Company>Imperial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Objects and Classes and their Relationships</dc:title>
  <dc:creator>Ally Donaldson</dc:creator>
  <cp:lastModifiedBy>afd</cp:lastModifiedBy>
  <cp:revision>1063</cp:revision>
  <cp:lastPrinted>2010-01-15T12:04:45Z</cp:lastPrinted>
  <dcterms:created xsi:type="dcterms:W3CDTF">2010-01-15T11:46:34Z</dcterms:created>
  <dcterms:modified xsi:type="dcterms:W3CDTF">2013-01-21T15:18:35Z</dcterms:modified>
</cp:coreProperties>
</file>